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297" r:id="rId5"/>
    <p:sldId id="1406" r:id="rId6"/>
    <p:sldId id="2212" r:id="rId7"/>
    <p:sldId id="1251" r:id="rId8"/>
    <p:sldId id="275" r:id="rId9"/>
    <p:sldId id="2158" r:id="rId10"/>
    <p:sldId id="2159" r:id="rId11"/>
    <p:sldId id="2214" r:id="rId12"/>
    <p:sldId id="2215" r:id="rId13"/>
    <p:sldId id="2216" r:id="rId14"/>
    <p:sldId id="2217" r:id="rId15"/>
    <p:sldId id="2209" r:id="rId16"/>
    <p:sldId id="2182" r:id="rId17"/>
    <p:sldId id="2220" r:id="rId18"/>
    <p:sldId id="2219" r:id="rId19"/>
    <p:sldId id="2186" r:id="rId20"/>
    <p:sldId id="2188" r:id="rId21"/>
    <p:sldId id="2190" r:id="rId22"/>
    <p:sldId id="2197" r:id="rId23"/>
    <p:sldId id="2160" r:id="rId24"/>
    <p:sldId id="2196" r:id="rId25"/>
    <p:sldId id="2218" r:id="rId26"/>
    <p:sldId id="2175" r:id="rId27"/>
    <p:sldId id="2174" r:id="rId28"/>
    <p:sldId id="2199" r:id="rId29"/>
    <p:sldId id="2200" r:id="rId30"/>
    <p:sldId id="2201" r:id="rId31"/>
    <p:sldId id="2207" r:id="rId32"/>
    <p:sldId id="323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DA"/>
    <a:srgbClr val="595959"/>
    <a:srgbClr val="C00000"/>
    <a:srgbClr val="900000"/>
    <a:srgbClr val="FBFBFB"/>
    <a:srgbClr val="008BEC"/>
    <a:srgbClr val="01A74C"/>
    <a:srgbClr val="01D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6" autoAdjust="0"/>
    <p:restoredTop sz="92356" autoAdjust="0"/>
  </p:normalViewPr>
  <p:slideViewPr>
    <p:cSldViewPr snapToGrid="0" showGuides="1">
      <p:cViewPr varScale="1">
        <p:scale>
          <a:sx n="79" d="100"/>
          <a:sy n="79" d="100"/>
        </p:scale>
        <p:origin x="499" y="110"/>
      </p:cViewPr>
      <p:guideLst>
        <p:guide orient="horz" pos="21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9324-3126-4959-A76E-31D90CEC4A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1499-C8D1-4AB0-883C-35397D49C4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6A9BA-6009-489D-9ACC-4F11BE57F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首先看一下，第一部分：项目背景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6A9BA-6009-489D-9ACC-4F11BE57F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6A9BA-6009-489D-9ACC-4F11BE57F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6A9BA-6009-489D-9ACC-4F11BE57F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2750914-AA36-4A11-A1CC-501608487A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6A9BA-6009-489D-9ACC-4F11BE57F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170058" y="1871724"/>
            <a:ext cx="4147231" cy="3425990"/>
          </a:xfrm>
          <a:custGeom>
            <a:avLst/>
            <a:gdLst>
              <a:gd name="connsiteX0" fmla="*/ 0 w 4147231"/>
              <a:gd name="connsiteY0" fmla="*/ 0 h 3425990"/>
              <a:gd name="connsiteX1" fmla="*/ 4147231 w 4147231"/>
              <a:gd name="connsiteY1" fmla="*/ 0 h 3425990"/>
              <a:gd name="connsiteX2" fmla="*/ 4147231 w 4147231"/>
              <a:gd name="connsiteY2" fmla="*/ 3425990 h 3425990"/>
              <a:gd name="connsiteX3" fmla="*/ 0 w 4147231"/>
              <a:gd name="connsiteY3" fmla="*/ 3425990 h 342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231" h="3425989">
                <a:moveTo>
                  <a:pt x="0" y="0"/>
                </a:moveTo>
                <a:lnTo>
                  <a:pt x="4147231" y="0"/>
                </a:lnTo>
                <a:lnTo>
                  <a:pt x="4147231" y="3425990"/>
                </a:lnTo>
                <a:lnTo>
                  <a:pt x="0" y="342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09910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2890" y="6384089"/>
            <a:ext cx="2743200" cy="365125"/>
          </a:xfrm>
        </p:spPr>
        <p:txBody>
          <a:bodyPr/>
          <a:lstStyle/>
          <a:p>
            <a:pPr>
              <a:defRPr/>
            </a:pPr>
            <a:fld id="{7480292F-985F-4893-B050-05C41E79750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Picture 3" descr="PPT-3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5764"/>
            <a:ext cx="123825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 userDrawn="1"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16" name="矩形 15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2" h="472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503F-479F-4563-9632-FAC811888D2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4BF-3766-4356-B1FB-43A1BC6EC0EB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8" name="矩形 7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2" h="472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12888" y="1676400"/>
            <a:ext cx="4152900" cy="2438400"/>
          </a:xfrm>
          <a:custGeom>
            <a:avLst/>
            <a:gdLst>
              <a:gd name="connsiteX0" fmla="*/ 0 w 4152900"/>
              <a:gd name="connsiteY0" fmla="*/ 0 h 2438400"/>
              <a:gd name="connsiteX1" fmla="*/ 4152900 w 4152900"/>
              <a:gd name="connsiteY1" fmla="*/ 0 h 2438400"/>
              <a:gd name="connsiteX2" fmla="*/ 4152900 w 4152900"/>
              <a:gd name="connsiteY2" fmla="*/ 2438400 h 2438400"/>
              <a:gd name="connsiteX3" fmla="*/ 0 w 41529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2438400">
                <a:moveTo>
                  <a:pt x="0" y="0"/>
                </a:moveTo>
                <a:lnTo>
                  <a:pt x="4152900" y="0"/>
                </a:lnTo>
                <a:lnTo>
                  <a:pt x="41529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542088" y="1676400"/>
            <a:ext cx="4152900" cy="2438400"/>
          </a:xfrm>
          <a:custGeom>
            <a:avLst/>
            <a:gdLst>
              <a:gd name="connsiteX0" fmla="*/ 0 w 4152900"/>
              <a:gd name="connsiteY0" fmla="*/ 0 h 2438400"/>
              <a:gd name="connsiteX1" fmla="*/ 4152900 w 4152900"/>
              <a:gd name="connsiteY1" fmla="*/ 0 h 2438400"/>
              <a:gd name="connsiteX2" fmla="*/ 4152900 w 4152900"/>
              <a:gd name="connsiteY2" fmla="*/ 2438400 h 2438400"/>
              <a:gd name="connsiteX3" fmla="*/ 0 w 41529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2438400">
                <a:moveTo>
                  <a:pt x="0" y="0"/>
                </a:moveTo>
                <a:lnTo>
                  <a:pt x="4152900" y="0"/>
                </a:lnTo>
                <a:lnTo>
                  <a:pt x="41529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817120" y="2730500"/>
            <a:ext cx="2574281" cy="1549400"/>
          </a:xfrm>
          <a:custGeom>
            <a:avLst/>
            <a:gdLst>
              <a:gd name="connsiteX0" fmla="*/ 0 w 2574281"/>
              <a:gd name="connsiteY0" fmla="*/ 0 h 1549400"/>
              <a:gd name="connsiteX1" fmla="*/ 2574281 w 2574281"/>
              <a:gd name="connsiteY1" fmla="*/ 0 h 1549400"/>
              <a:gd name="connsiteX2" fmla="*/ 2574281 w 2574281"/>
              <a:gd name="connsiteY2" fmla="*/ 1549400 h 1549400"/>
              <a:gd name="connsiteX3" fmla="*/ 0 w 2574281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281" h="1549400">
                <a:moveTo>
                  <a:pt x="0" y="0"/>
                </a:moveTo>
                <a:lnTo>
                  <a:pt x="2574281" y="0"/>
                </a:lnTo>
                <a:lnTo>
                  <a:pt x="2574281" y="1549400"/>
                </a:lnTo>
                <a:lnTo>
                  <a:pt x="0" y="1549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4415311" y="2107188"/>
            <a:ext cx="1830184" cy="1830184"/>
          </a:xfrm>
          <a:custGeom>
            <a:avLst/>
            <a:gdLst>
              <a:gd name="connsiteX0" fmla="*/ 914649 w 1830184"/>
              <a:gd name="connsiteY0" fmla="*/ 0 h 1830184"/>
              <a:gd name="connsiteX1" fmla="*/ 1830184 w 1830184"/>
              <a:gd name="connsiteY1" fmla="*/ 915534 h 1830184"/>
              <a:gd name="connsiteX2" fmla="*/ 915534 w 1830184"/>
              <a:gd name="connsiteY2" fmla="*/ 1830184 h 1830184"/>
              <a:gd name="connsiteX3" fmla="*/ 0 w 1830184"/>
              <a:gd name="connsiteY3" fmla="*/ 914650 h 18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184" h="1830184">
                <a:moveTo>
                  <a:pt x="914649" y="0"/>
                </a:moveTo>
                <a:lnTo>
                  <a:pt x="1830184" y="915534"/>
                </a:lnTo>
                <a:lnTo>
                  <a:pt x="915534" y="1830184"/>
                </a:lnTo>
                <a:lnTo>
                  <a:pt x="0" y="914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946507" y="2107188"/>
            <a:ext cx="1830184" cy="1830184"/>
          </a:xfrm>
          <a:custGeom>
            <a:avLst/>
            <a:gdLst>
              <a:gd name="connsiteX0" fmla="*/ 914649 w 1830184"/>
              <a:gd name="connsiteY0" fmla="*/ 0 h 1830184"/>
              <a:gd name="connsiteX1" fmla="*/ 1830184 w 1830184"/>
              <a:gd name="connsiteY1" fmla="*/ 915534 h 1830184"/>
              <a:gd name="connsiteX2" fmla="*/ 915534 w 1830184"/>
              <a:gd name="connsiteY2" fmla="*/ 1830184 h 1830184"/>
              <a:gd name="connsiteX3" fmla="*/ 0 w 1830184"/>
              <a:gd name="connsiteY3" fmla="*/ 914650 h 18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184" h="1830184">
                <a:moveTo>
                  <a:pt x="914649" y="0"/>
                </a:moveTo>
                <a:lnTo>
                  <a:pt x="1830184" y="915534"/>
                </a:lnTo>
                <a:lnTo>
                  <a:pt x="915534" y="1830184"/>
                </a:lnTo>
                <a:lnTo>
                  <a:pt x="0" y="914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46507" y="3568328"/>
            <a:ext cx="1830184" cy="1830184"/>
          </a:xfrm>
          <a:custGeom>
            <a:avLst/>
            <a:gdLst>
              <a:gd name="connsiteX0" fmla="*/ 914649 w 1830184"/>
              <a:gd name="connsiteY0" fmla="*/ 0 h 1830184"/>
              <a:gd name="connsiteX1" fmla="*/ 1830184 w 1830184"/>
              <a:gd name="connsiteY1" fmla="*/ 915535 h 1830184"/>
              <a:gd name="connsiteX2" fmla="*/ 915534 w 1830184"/>
              <a:gd name="connsiteY2" fmla="*/ 1830184 h 1830184"/>
              <a:gd name="connsiteX3" fmla="*/ 0 w 1830184"/>
              <a:gd name="connsiteY3" fmla="*/ 914650 h 18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184" h="1830184">
                <a:moveTo>
                  <a:pt x="914649" y="0"/>
                </a:moveTo>
                <a:lnTo>
                  <a:pt x="1830184" y="915535"/>
                </a:lnTo>
                <a:lnTo>
                  <a:pt x="915534" y="1830184"/>
                </a:lnTo>
                <a:lnTo>
                  <a:pt x="0" y="914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4415311" y="3568328"/>
            <a:ext cx="1830184" cy="1830184"/>
          </a:xfrm>
          <a:custGeom>
            <a:avLst/>
            <a:gdLst>
              <a:gd name="connsiteX0" fmla="*/ 914649 w 1830184"/>
              <a:gd name="connsiteY0" fmla="*/ 0 h 1830184"/>
              <a:gd name="connsiteX1" fmla="*/ 1830184 w 1830184"/>
              <a:gd name="connsiteY1" fmla="*/ 915535 h 1830184"/>
              <a:gd name="connsiteX2" fmla="*/ 915534 w 1830184"/>
              <a:gd name="connsiteY2" fmla="*/ 1830184 h 1830184"/>
              <a:gd name="connsiteX3" fmla="*/ 0 w 1830184"/>
              <a:gd name="connsiteY3" fmla="*/ 914650 h 18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184" h="1830184">
                <a:moveTo>
                  <a:pt x="914649" y="0"/>
                </a:moveTo>
                <a:lnTo>
                  <a:pt x="1830184" y="915535"/>
                </a:lnTo>
                <a:lnTo>
                  <a:pt x="915534" y="1830184"/>
                </a:lnTo>
                <a:lnTo>
                  <a:pt x="0" y="914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1422400"/>
            <a:ext cx="12192000" cy="2387532"/>
          </a:xfrm>
          <a:custGeom>
            <a:avLst/>
            <a:gdLst>
              <a:gd name="connsiteX0" fmla="*/ 0 w 12192000"/>
              <a:gd name="connsiteY0" fmla="*/ 0 h 2387532"/>
              <a:gd name="connsiteX1" fmla="*/ 12192000 w 12192000"/>
              <a:gd name="connsiteY1" fmla="*/ 0 h 2387532"/>
              <a:gd name="connsiteX2" fmla="*/ 12192000 w 12192000"/>
              <a:gd name="connsiteY2" fmla="*/ 2387532 h 2387532"/>
              <a:gd name="connsiteX3" fmla="*/ 0 w 12192000"/>
              <a:gd name="connsiteY3" fmla="*/ 2387532 h 23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87532">
                <a:moveTo>
                  <a:pt x="0" y="0"/>
                </a:moveTo>
                <a:lnTo>
                  <a:pt x="12192000" y="0"/>
                </a:lnTo>
                <a:lnTo>
                  <a:pt x="12192000" y="2387532"/>
                </a:lnTo>
                <a:lnTo>
                  <a:pt x="0" y="23875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367225" y="1427364"/>
            <a:ext cx="4680000" cy="4680000"/>
          </a:xfrm>
          <a:custGeom>
            <a:avLst/>
            <a:gdLst>
              <a:gd name="connsiteX0" fmla="*/ 0 w 4680000"/>
              <a:gd name="connsiteY0" fmla="*/ 0 h 4680000"/>
              <a:gd name="connsiteX1" fmla="*/ 4680000 w 4680000"/>
              <a:gd name="connsiteY1" fmla="*/ 0 h 4680000"/>
              <a:gd name="connsiteX2" fmla="*/ 4680000 w 4680000"/>
              <a:gd name="connsiteY2" fmla="*/ 4680000 h 4680000"/>
              <a:gd name="connsiteX3" fmla="*/ 0 w 4680000"/>
              <a:gd name="connsiteY3" fmla="*/ 468000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000" h="4680000">
                <a:moveTo>
                  <a:pt x="0" y="0"/>
                </a:moveTo>
                <a:lnTo>
                  <a:pt x="4680000" y="0"/>
                </a:lnTo>
                <a:lnTo>
                  <a:pt x="4680000" y="4680000"/>
                </a:lnTo>
                <a:lnTo>
                  <a:pt x="0" y="468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26743" cy="6858000"/>
          </a:xfrm>
          <a:custGeom>
            <a:avLst/>
            <a:gdLst>
              <a:gd name="connsiteX0" fmla="*/ 0 w 5326743"/>
              <a:gd name="connsiteY0" fmla="*/ 0 h 6858000"/>
              <a:gd name="connsiteX1" fmla="*/ 5326743 w 5326743"/>
              <a:gd name="connsiteY1" fmla="*/ 0 h 6858000"/>
              <a:gd name="connsiteX2" fmla="*/ 5326743 w 5326743"/>
              <a:gd name="connsiteY2" fmla="*/ 6858000 h 6858000"/>
              <a:gd name="connsiteX3" fmla="*/ 0 w 5326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743" h="6858000">
                <a:moveTo>
                  <a:pt x="0" y="0"/>
                </a:moveTo>
                <a:lnTo>
                  <a:pt x="5326743" y="0"/>
                </a:lnTo>
                <a:lnTo>
                  <a:pt x="53267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290976" y="3960338"/>
            <a:ext cx="1743648" cy="1741962"/>
          </a:xfrm>
          <a:custGeom>
            <a:avLst/>
            <a:gdLst>
              <a:gd name="connsiteX0" fmla="*/ 0 w 1743648"/>
              <a:gd name="connsiteY0" fmla="*/ 0 h 1741962"/>
              <a:gd name="connsiteX1" fmla="*/ 1743648 w 1743648"/>
              <a:gd name="connsiteY1" fmla="*/ 0 h 1741962"/>
              <a:gd name="connsiteX2" fmla="*/ 1743648 w 1743648"/>
              <a:gd name="connsiteY2" fmla="*/ 1741962 h 1741962"/>
              <a:gd name="connsiteX3" fmla="*/ 0 w 1743648"/>
              <a:gd name="connsiteY3" fmla="*/ 1741962 h 174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3648" h="1741962">
                <a:moveTo>
                  <a:pt x="0" y="0"/>
                </a:moveTo>
                <a:lnTo>
                  <a:pt x="1743648" y="0"/>
                </a:lnTo>
                <a:lnTo>
                  <a:pt x="1743648" y="1741962"/>
                </a:lnTo>
                <a:lnTo>
                  <a:pt x="0" y="17419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157376" y="1828800"/>
            <a:ext cx="1743648" cy="1741962"/>
          </a:xfrm>
          <a:custGeom>
            <a:avLst/>
            <a:gdLst>
              <a:gd name="connsiteX0" fmla="*/ 0 w 1743648"/>
              <a:gd name="connsiteY0" fmla="*/ 0 h 1741962"/>
              <a:gd name="connsiteX1" fmla="*/ 1743648 w 1743648"/>
              <a:gd name="connsiteY1" fmla="*/ 0 h 1741962"/>
              <a:gd name="connsiteX2" fmla="*/ 1743648 w 1743648"/>
              <a:gd name="connsiteY2" fmla="*/ 1741962 h 1741962"/>
              <a:gd name="connsiteX3" fmla="*/ 0 w 1743648"/>
              <a:gd name="connsiteY3" fmla="*/ 1741962 h 174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3648" h="1741962">
                <a:moveTo>
                  <a:pt x="0" y="0"/>
                </a:moveTo>
                <a:lnTo>
                  <a:pt x="1743648" y="0"/>
                </a:lnTo>
                <a:lnTo>
                  <a:pt x="1743648" y="1741962"/>
                </a:lnTo>
                <a:lnTo>
                  <a:pt x="0" y="17419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7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46"/>
          <p:cNvSpPr/>
          <p:nvPr/>
        </p:nvSpPr>
        <p:spPr>
          <a:xfrm rot="1800000">
            <a:off x="5195401" y="5456146"/>
            <a:ext cx="1998892" cy="1580415"/>
          </a:xfrm>
          <a:custGeom>
            <a:avLst/>
            <a:gdLst>
              <a:gd name="connsiteX0" fmla="*/ 0 w 6866065"/>
              <a:gd name="connsiteY0" fmla="*/ 3380537 h 5011713"/>
              <a:gd name="connsiteX1" fmla="*/ 3791307 w 6866065"/>
              <a:gd name="connsiteY1" fmla="*/ 1 h 5011713"/>
              <a:gd name="connsiteX2" fmla="*/ 6866066 w 6866065"/>
              <a:gd name="connsiteY2" fmla="*/ 2371585 h 5011713"/>
              <a:gd name="connsiteX3" fmla="*/ 6105142 w 6866065"/>
              <a:gd name="connsiteY3" fmla="*/ 5011712 h 5011713"/>
              <a:gd name="connsiteX4" fmla="*/ 0 w 6866065"/>
              <a:gd name="connsiteY4" fmla="*/ 3380537 h 5011713"/>
              <a:gd name="connsiteX5" fmla="*/ 0 w 5450408"/>
              <a:gd name="connsiteY5" fmla="*/ 0 h 33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065" h="5011713">
                <a:moveTo>
                  <a:pt x="0" y="3380537"/>
                </a:moveTo>
                <a:lnTo>
                  <a:pt x="3791307" y="1"/>
                </a:lnTo>
                <a:lnTo>
                  <a:pt x="6866066" y="2371585"/>
                </a:lnTo>
                <a:lnTo>
                  <a:pt x="6105142" y="5011712"/>
                </a:lnTo>
                <a:lnTo>
                  <a:pt x="0" y="3380537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8160" y="2725596"/>
            <a:ext cx="111556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spc="600" dirty="0">
                <a:latin typeface="微软雅黑" panose="020B0503020204020204" charset="-122"/>
                <a:ea typeface="微软雅黑" panose="020B0503020204020204" charset="-122"/>
                <a:cs typeface="经典综艺体简" panose="02010609000101010101" pitchFamily="49" charset="-122"/>
              </a:rPr>
              <a:t>疫情防控，我们在行动</a:t>
            </a:r>
            <a:endParaRPr lang="zh-CN" altLang="en-US" sz="4400" b="1" spc="600" dirty="0">
              <a:latin typeface="微软雅黑" panose="020B0503020204020204" charset="-122"/>
              <a:ea typeface="微软雅黑" panose="020B0503020204020204" charset="-122"/>
              <a:cs typeface="经典综艺体简" panose="0201060900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2398" y="5374067"/>
            <a:ext cx="6278880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spc="600" dirty="0">
                <a:latin typeface="微软雅黑" panose="020B0503020204020204" charset="-122"/>
                <a:ea typeface="微软雅黑" panose="020B0503020204020204" charset="-122"/>
              </a:rPr>
              <a:t>江苏东交智控科技集团股份有限公司</a:t>
            </a:r>
            <a:endParaRPr lang="zh-CN" altLang="en-US" sz="2400" b="1" spc="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4" b="50774"/>
          <a:stretch>
            <a:fillRect/>
          </a:stretch>
        </p:blipFill>
        <p:spPr>
          <a:xfrm>
            <a:off x="0" y="-28994"/>
            <a:ext cx="12192000" cy="1509487"/>
          </a:xfrm>
          <a:prstGeom prst="rect">
            <a:avLst/>
          </a:prstGeom>
        </p:spPr>
      </p:pic>
      <p:pic>
        <p:nvPicPr>
          <p:cNvPr id="9" name="图片 8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37" y="1480493"/>
            <a:ext cx="2717800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27" y="1246478"/>
            <a:ext cx="2457460" cy="417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健康打卡管理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71" name="图片 70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52" name="图片 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0" y="1209844"/>
            <a:ext cx="2325554" cy="421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矩形 52"/>
          <p:cNvSpPr/>
          <p:nvPr/>
        </p:nvSpPr>
        <p:spPr>
          <a:xfrm flipH="1">
            <a:off x="372103" y="1140835"/>
            <a:ext cx="2844648" cy="5434696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任意多边形 28"/>
          <p:cNvSpPr/>
          <p:nvPr/>
        </p:nvSpPr>
        <p:spPr>
          <a:xfrm>
            <a:off x="469488" y="5494345"/>
            <a:ext cx="2623901" cy="974550"/>
          </a:xfrm>
          <a:custGeom>
            <a:avLst/>
            <a:gdLst>
              <a:gd name="connsiteX0" fmla="*/ 640385 w 3801979"/>
              <a:gd name="connsiteY0" fmla="*/ 209624 h 2919663"/>
              <a:gd name="connsiteX1" fmla="*/ 223641 w 3801979"/>
              <a:gd name="connsiteY1" fmla="*/ 626368 h 2919663"/>
              <a:gd name="connsiteX2" fmla="*/ 223641 w 3801979"/>
              <a:gd name="connsiteY2" fmla="*/ 2293293 h 2919663"/>
              <a:gd name="connsiteX3" fmla="*/ 640385 w 3801979"/>
              <a:gd name="connsiteY3" fmla="*/ 2710037 h 2919663"/>
              <a:gd name="connsiteX4" fmla="*/ 3161592 w 3801979"/>
              <a:gd name="connsiteY4" fmla="*/ 2710037 h 2919663"/>
              <a:gd name="connsiteX5" fmla="*/ 3578336 w 3801979"/>
              <a:gd name="connsiteY5" fmla="*/ 2293293 h 2919663"/>
              <a:gd name="connsiteX6" fmla="*/ 3578336 w 3801979"/>
              <a:gd name="connsiteY6" fmla="*/ 626368 h 2919663"/>
              <a:gd name="connsiteX7" fmla="*/ 3161592 w 3801979"/>
              <a:gd name="connsiteY7" fmla="*/ 209624 h 2919663"/>
              <a:gd name="connsiteX8" fmla="*/ 486620 w 3801979"/>
              <a:gd name="connsiteY8" fmla="*/ 0 h 2919663"/>
              <a:gd name="connsiteX9" fmla="*/ 3315359 w 3801979"/>
              <a:gd name="connsiteY9" fmla="*/ 0 h 2919663"/>
              <a:gd name="connsiteX10" fmla="*/ 3801979 w 3801979"/>
              <a:gd name="connsiteY10" fmla="*/ 486620 h 2919663"/>
              <a:gd name="connsiteX11" fmla="*/ 3801979 w 3801979"/>
              <a:gd name="connsiteY11" fmla="*/ 2433043 h 2919663"/>
              <a:gd name="connsiteX12" fmla="*/ 3315359 w 3801979"/>
              <a:gd name="connsiteY12" fmla="*/ 2919663 h 2919663"/>
              <a:gd name="connsiteX13" fmla="*/ 486620 w 3801979"/>
              <a:gd name="connsiteY13" fmla="*/ 2919663 h 2919663"/>
              <a:gd name="connsiteX14" fmla="*/ 0 w 3801979"/>
              <a:gd name="connsiteY14" fmla="*/ 2433043 h 2919663"/>
              <a:gd name="connsiteX15" fmla="*/ 0 w 3801979"/>
              <a:gd name="connsiteY15" fmla="*/ 486620 h 2919663"/>
              <a:gd name="connsiteX16" fmla="*/ 486620 w 3801979"/>
              <a:gd name="connsiteY16" fmla="*/ 0 h 2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1979" h="2919663">
                <a:moveTo>
                  <a:pt x="640385" y="209624"/>
                </a:moveTo>
                <a:cubicBezTo>
                  <a:pt x="410224" y="209624"/>
                  <a:pt x="223641" y="396207"/>
                  <a:pt x="223641" y="626368"/>
                </a:cubicBezTo>
                <a:lnTo>
                  <a:pt x="223641" y="2293293"/>
                </a:lnTo>
                <a:cubicBezTo>
                  <a:pt x="223641" y="2523454"/>
                  <a:pt x="410224" y="2710037"/>
                  <a:pt x="640385" y="2710037"/>
                </a:cubicBezTo>
                <a:lnTo>
                  <a:pt x="3161592" y="2710037"/>
                </a:lnTo>
                <a:cubicBezTo>
                  <a:pt x="3391753" y="2710037"/>
                  <a:pt x="3578336" y="2523454"/>
                  <a:pt x="3578336" y="2293293"/>
                </a:cubicBezTo>
                <a:lnTo>
                  <a:pt x="3578336" y="626368"/>
                </a:lnTo>
                <a:cubicBezTo>
                  <a:pt x="3578336" y="396207"/>
                  <a:pt x="3391753" y="209624"/>
                  <a:pt x="3161592" y="209624"/>
                </a:cubicBezTo>
                <a:close/>
                <a:moveTo>
                  <a:pt x="486620" y="0"/>
                </a:moveTo>
                <a:lnTo>
                  <a:pt x="3315359" y="0"/>
                </a:lnTo>
                <a:cubicBezTo>
                  <a:pt x="3584112" y="0"/>
                  <a:pt x="3801979" y="217867"/>
                  <a:pt x="3801979" y="486620"/>
                </a:cubicBezTo>
                <a:lnTo>
                  <a:pt x="3801979" y="2433043"/>
                </a:lnTo>
                <a:cubicBezTo>
                  <a:pt x="3801979" y="2701796"/>
                  <a:pt x="3584112" y="2919663"/>
                  <a:pt x="3315359" y="2919663"/>
                </a:cubicBezTo>
                <a:lnTo>
                  <a:pt x="486620" y="2919663"/>
                </a:lnTo>
                <a:cubicBezTo>
                  <a:pt x="217867" y="2919663"/>
                  <a:pt x="0" y="2701796"/>
                  <a:pt x="0" y="2433043"/>
                </a:cubicBezTo>
                <a:lnTo>
                  <a:pt x="0" y="486620"/>
                </a:lnTo>
                <a:cubicBezTo>
                  <a:pt x="0" y="217867"/>
                  <a:pt x="217867" y="0"/>
                  <a:pt x="4866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5571" y="5708663"/>
            <a:ext cx="229743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复工人员健康打卡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 flipH="1">
            <a:off x="3476298" y="1140835"/>
            <a:ext cx="2844648" cy="5434696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任意多边形 28"/>
          <p:cNvSpPr/>
          <p:nvPr/>
        </p:nvSpPr>
        <p:spPr>
          <a:xfrm>
            <a:off x="3573683" y="5494345"/>
            <a:ext cx="2623901" cy="974550"/>
          </a:xfrm>
          <a:custGeom>
            <a:avLst/>
            <a:gdLst>
              <a:gd name="connsiteX0" fmla="*/ 640385 w 3801979"/>
              <a:gd name="connsiteY0" fmla="*/ 209624 h 2919663"/>
              <a:gd name="connsiteX1" fmla="*/ 223641 w 3801979"/>
              <a:gd name="connsiteY1" fmla="*/ 626368 h 2919663"/>
              <a:gd name="connsiteX2" fmla="*/ 223641 w 3801979"/>
              <a:gd name="connsiteY2" fmla="*/ 2293293 h 2919663"/>
              <a:gd name="connsiteX3" fmla="*/ 640385 w 3801979"/>
              <a:gd name="connsiteY3" fmla="*/ 2710037 h 2919663"/>
              <a:gd name="connsiteX4" fmla="*/ 3161592 w 3801979"/>
              <a:gd name="connsiteY4" fmla="*/ 2710037 h 2919663"/>
              <a:gd name="connsiteX5" fmla="*/ 3578336 w 3801979"/>
              <a:gd name="connsiteY5" fmla="*/ 2293293 h 2919663"/>
              <a:gd name="connsiteX6" fmla="*/ 3578336 w 3801979"/>
              <a:gd name="connsiteY6" fmla="*/ 626368 h 2919663"/>
              <a:gd name="connsiteX7" fmla="*/ 3161592 w 3801979"/>
              <a:gd name="connsiteY7" fmla="*/ 209624 h 2919663"/>
              <a:gd name="connsiteX8" fmla="*/ 486620 w 3801979"/>
              <a:gd name="connsiteY8" fmla="*/ 0 h 2919663"/>
              <a:gd name="connsiteX9" fmla="*/ 3315359 w 3801979"/>
              <a:gd name="connsiteY9" fmla="*/ 0 h 2919663"/>
              <a:gd name="connsiteX10" fmla="*/ 3801979 w 3801979"/>
              <a:gd name="connsiteY10" fmla="*/ 486620 h 2919663"/>
              <a:gd name="connsiteX11" fmla="*/ 3801979 w 3801979"/>
              <a:gd name="connsiteY11" fmla="*/ 2433043 h 2919663"/>
              <a:gd name="connsiteX12" fmla="*/ 3315359 w 3801979"/>
              <a:gd name="connsiteY12" fmla="*/ 2919663 h 2919663"/>
              <a:gd name="connsiteX13" fmla="*/ 486620 w 3801979"/>
              <a:gd name="connsiteY13" fmla="*/ 2919663 h 2919663"/>
              <a:gd name="connsiteX14" fmla="*/ 0 w 3801979"/>
              <a:gd name="connsiteY14" fmla="*/ 2433043 h 2919663"/>
              <a:gd name="connsiteX15" fmla="*/ 0 w 3801979"/>
              <a:gd name="connsiteY15" fmla="*/ 486620 h 2919663"/>
              <a:gd name="connsiteX16" fmla="*/ 486620 w 3801979"/>
              <a:gd name="connsiteY16" fmla="*/ 0 h 2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1979" h="2919663">
                <a:moveTo>
                  <a:pt x="640385" y="209624"/>
                </a:moveTo>
                <a:cubicBezTo>
                  <a:pt x="410224" y="209624"/>
                  <a:pt x="223641" y="396207"/>
                  <a:pt x="223641" y="626368"/>
                </a:cubicBezTo>
                <a:lnTo>
                  <a:pt x="223641" y="2293293"/>
                </a:lnTo>
                <a:cubicBezTo>
                  <a:pt x="223641" y="2523454"/>
                  <a:pt x="410224" y="2710037"/>
                  <a:pt x="640385" y="2710037"/>
                </a:cubicBezTo>
                <a:lnTo>
                  <a:pt x="3161592" y="2710037"/>
                </a:lnTo>
                <a:cubicBezTo>
                  <a:pt x="3391753" y="2710037"/>
                  <a:pt x="3578336" y="2523454"/>
                  <a:pt x="3578336" y="2293293"/>
                </a:cubicBezTo>
                <a:lnTo>
                  <a:pt x="3578336" y="626368"/>
                </a:lnTo>
                <a:cubicBezTo>
                  <a:pt x="3578336" y="396207"/>
                  <a:pt x="3391753" y="209624"/>
                  <a:pt x="3161592" y="209624"/>
                </a:cubicBezTo>
                <a:close/>
                <a:moveTo>
                  <a:pt x="486620" y="0"/>
                </a:moveTo>
                <a:lnTo>
                  <a:pt x="3315359" y="0"/>
                </a:lnTo>
                <a:cubicBezTo>
                  <a:pt x="3584112" y="0"/>
                  <a:pt x="3801979" y="217867"/>
                  <a:pt x="3801979" y="486620"/>
                </a:cubicBezTo>
                <a:lnTo>
                  <a:pt x="3801979" y="2433043"/>
                </a:lnTo>
                <a:cubicBezTo>
                  <a:pt x="3801979" y="2701796"/>
                  <a:pt x="3584112" y="2919663"/>
                  <a:pt x="3315359" y="2919663"/>
                </a:cubicBezTo>
                <a:lnTo>
                  <a:pt x="486620" y="2919663"/>
                </a:lnTo>
                <a:cubicBezTo>
                  <a:pt x="217867" y="2919663"/>
                  <a:pt x="0" y="2701796"/>
                  <a:pt x="0" y="2433043"/>
                </a:cubicBezTo>
                <a:lnTo>
                  <a:pt x="0" y="486620"/>
                </a:lnTo>
                <a:cubicBezTo>
                  <a:pt x="0" y="217867"/>
                  <a:pt x="217867" y="0"/>
                  <a:pt x="4866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613734" y="5516016"/>
            <a:ext cx="229743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形成健康统计报告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实时掌握健康动态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25" y="1246478"/>
            <a:ext cx="5333106" cy="2822102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 flipH="1">
            <a:off x="6579501" y="1140835"/>
            <a:ext cx="5415755" cy="5434696"/>
          </a:xfrm>
          <a:prstGeom prst="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任意多边形 28"/>
          <p:cNvSpPr/>
          <p:nvPr/>
        </p:nvSpPr>
        <p:spPr>
          <a:xfrm>
            <a:off x="6703561" y="4275145"/>
            <a:ext cx="5116336" cy="2193750"/>
          </a:xfrm>
          <a:custGeom>
            <a:avLst/>
            <a:gdLst>
              <a:gd name="connsiteX0" fmla="*/ 640385 w 3801979"/>
              <a:gd name="connsiteY0" fmla="*/ 209624 h 2919663"/>
              <a:gd name="connsiteX1" fmla="*/ 223641 w 3801979"/>
              <a:gd name="connsiteY1" fmla="*/ 626368 h 2919663"/>
              <a:gd name="connsiteX2" fmla="*/ 223641 w 3801979"/>
              <a:gd name="connsiteY2" fmla="*/ 2293293 h 2919663"/>
              <a:gd name="connsiteX3" fmla="*/ 640385 w 3801979"/>
              <a:gd name="connsiteY3" fmla="*/ 2710037 h 2919663"/>
              <a:gd name="connsiteX4" fmla="*/ 3161592 w 3801979"/>
              <a:gd name="connsiteY4" fmla="*/ 2710037 h 2919663"/>
              <a:gd name="connsiteX5" fmla="*/ 3578336 w 3801979"/>
              <a:gd name="connsiteY5" fmla="*/ 2293293 h 2919663"/>
              <a:gd name="connsiteX6" fmla="*/ 3578336 w 3801979"/>
              <a:gd name="connsiteY6" fmla="*/ 626368 h 2919663"/>
              <a:gd name="connsiteX7" fmla="*/ 3161592 w 3801979"/>
              <a:gd name="connsiteY7" fmla="*/ 209624 h 2919663"/>
              <a:gd name="connsiteX8" fmla="*/ 486620 w 3801979"/>
              <a:gd name="connsiteY8" fmla="*/ 0 h 2919663"/>
              <a:gd name="connsiteX9" fmla="*/ 3315359 w 3801979"/>
              <a:gd name="connsiteY9" fmla="*/ 0 h 2919663"/>
              <a:gd name="connsiteX10" fmla="*/ 3801979 w 3801979"/>
              <a:gd name="connsiteY10" fmla="*/ 486620 h 2919663"/>
              <a:gd name="connsiteX11" fmla="*/ 3801979 w 3801979"/>
              <a:gd name="connsiteY11" fmla="*/ 2433043 h 2919663"/>
              <a:gd name="connsiteX12" fmla="*/ 3315359 w 3801979"/>
              <a:gd name="connsiteY12" fmla="*/ 2919663 h 2919663"/>
              <a:gd name="connsiteX13" fmla="*/ 486620 w 3801979"/>
              <a:gd name="connsiteY13" fmla="*/ 2919663 h 2919663"/>
              <a:gd name="connsiteX14" fmla="*/ 0 w 3801979"/>
              <a:gd name="connsiteY14" fmla="*/ 2433043 h 2919663"/>
              <a:gd name="connsiteX15" fmla="*/ 0 w 3801979"/>
              <a:gd name="connsiteY15" fmla="*/ 486620 h 2919663"/>
              <a:gd name="connsiteX16" fmla="*/ 486620 w 3801979"/>
              <a:gd name="connsiteY16" fmla="*/ 0 h 2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1979" h="2919663">
                <a:moveTo>
                  <a:pt x="640385" y="209624"/>
                </a:moveTo>
                <a:cubicBezTo>
                  <a:pt x="410224" y="209624"/>
                  <a:pt x="223641" y="396207"/>
                  <a:pt x="223641" y="626368"/>
                </a:cubicBezTo>
                <a:lnTo>
                  <a:pt x="223641" y="2293293"/>
                </a:lnTo>
                <a:cubicBezTo>
                  <a:pt x="223641" y="2523454"/>
                  <a:pt x="410224" y="2710037"/>
                  <a:pt x="640385" y="2710037"/>
                </a:cubicBezTo>
                <a:lnTo>
                  <a:pt x="3161592" y="2710037"/>
                </a:lnTo>
                <a:cubicBezTo>
                  <a:pt x="3391753" y="2710037"/>
                  <a:pt x="3578336" y="2523454"/>
                  <a:pt x="3578336" y="2293293"/>
                </a:cubicBezTo>
                <a:lnTo>
                  <a:pt x="3578336" y="626368"/>
                </a:lnTo>
                <a:cubicBezTo>
                  <a:pt x="3578336" y="396207"/>
                  <a:pt x="3391753" y="209624"/>
                  <a:pt x="3161592" y="209624"/>
                </a:cubicBezTo>
                <a:close/>
                <a:moveTo>
                  <a:pt x="486620" y="0"/>
                </a:moveTo>
                <a:lnTo>
                  <a:pt x="3315359" y="0"/>
                </a:lnTo>
                <a:cubicBezTo>
                  <a:pt x="3584112" y="0"/>
                  <a:pt x="3801979" y="217867"/>
                  <a:pt x="3801979" y="486620"/>
                </a:cubicBezTo>
                <a:lnTo>
                  <a:pt x="3801979" y="2433043"/>
                </a:lnTo>
                <a:cubicBezTo>
                  <a:pt x="3801979" y="2701796"/>
                  <a:pt x="3584112" y="2919663"/>
                  <a:pt x="3315359" y="2919663"/>
                </a:cubicBezTo>
                <a:lnTo>
                  <a:pt x="486620" y="2919663"/>
                </a:lnTo>
                <a:cubicBezTo>
                  <a:pt x="217867" y="2919663"/>
                  <a:pt x="0" y="2701796"/>
                  <a:pt x="0" y="2433043"/>
                </a:cubicBezTo>
                <a:lnTo>
                  <a:pt x="0" y="486620"/>
                </a:lnTo>
                <a:cubicBezTo>
                  <a:pt x="0" y="217867"/>
                  <a:pt x="217867" y="0"/>
                  <a:pt x="4866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7065923" y="4862196"/>
            <a:ext cx="229743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异常数值预警提醒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员工健康关怀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5789" y="4848227"/>
            <a:ext cx="197147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有效防控疫情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</a:rPr>
              <a:t>有序安排工作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防疫物资管理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4" name="图片 23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7" y="1293777"/>
            <a:ext cx="5507668" cy="36316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0" y="1533724"/>
            <a:ext cx="6225630" cy="32943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2" y="1870947"/>
            <a:ext cx="6215405" cy="328898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30555" y="5587365"/>
            <a:ext cx="108204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防疫物资（防护服、口罩等）的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采购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领用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入库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统计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资报表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，库存自动抵消，物资不足发出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预警（推送、短信等）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有效的控制防疫物资</a:t>
            </a:r>
            <a:r>
              <a:rPr lang="zh-CN" altLang="zh-CN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的使用数量，避免库存不足导致疫情传播风险。</a:t>
            </a:r>
            <a:endParaRPr lang="zh-CN" altLang="zh-CN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2" name="图片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42" y="1229621"/>
            <a:ext cx="2764970" cy="420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图片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19" y="1533724"/>
            <a:ext cx="2661596" cy="414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防疫巡查管理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3" name="图片 22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7" y="1165221"/>
            <a:ext cx="7980878" cy="3990439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59" y="2345816"/>
            <a:ext cx="2496546" cy="445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图片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875" y="2345816"/>
            <a:ext cx="2589105" cy="445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49032" y="1165221"/>
            <a:ext cx="3083668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通过</a:t>
            </a:r>
            <a:r>
              <a:rPr lang="en-US" altLang="zh-CN" b="1" dirty="0"/>
              <a:t>APP</a:t>
            </a:r>
            <a:r>
              <a:rPr lang="zh-CN" altLang="zh-CN" b="1" dirty="0"/>
              <a:t>上报防疫巡查记录，</a:t>
            </a:r>
            <a:r>
              <a:rPr lang="zh-CN" altLang="en-US" b="1" dirty="0"/>
              <a:t>提交</a:t>
            </a:r>
            <a:r>
              <a:rPr lang="zh-CN" altLang="zh-CN" b="1" dirty="0">
                <a:solidFill>
                  <a:schemeClr val="accent6"/>
                </a:solidFill>
              </a:rPr>
              <a:t>人员姓名</a:t>
            </a:r>
            <a:r>
              <a:rPr lang="zh-CN" altLang="zh-CN" b="1" dirty="0"/>
              <a:t>、</a:t>
            </a:r>
            <a:r>
              <a:rPr lang="zh-CN" altLang="zh-CN" b="1" dirty="0">
                <a:solidFill>
                  <a:schemeClr val="accent6"/>
                </a:solidFill>
              </a:rPr>
              <a:t>人员体温</a:t>
            </a:r>
            <a:r>
              <a:rPr lang="zh-CN" altLang="zh-CN" b="1" dirty="0"/>
              <a:t>、</a:t>
            </a:r>
            <a:r>
              <a:rPr lang="zh-CN" altLang="en-US" b="1" dirty="0">
                <a:solidFill>
                  <a:schemeClr val="accent6"/>
                </a:solidFill>
              </a:rPr>
              <a:t>口罩佩戴情况</a:t>
            </a:r>
            <a:r>
              <a:rPr lang="zh-CN" altLang="zh-CN" b="1" dirty="0"/>
              <a:t>、</a:t>
            </a:r>
            <a:r>
              <a:rPr lang="zh-CN" altLang="zh-CN" b="1" dirty="0">
                <a:solidFill>
                  <a:schemeClr val="accent6"/>
                </a:solidFill>
              </a:rPr>
              <a:t>巡查照片</a:t>
            </a:r>
            <a:r>
              <a:rPr lang="zh-CN" altLang="zh-CN" b="1" dirty="0"/>
              <a:t>、</a:t>
            </a:r>
            <a:r>
              <a:rPr lang="zh-CN" altLang="zh-CN" b="1" dirty="0">
                <a:solidFill>
                  <a:schemeClr val="accent6"/>
                </a:solidFill>
              </a:rPr>
              <a:t>巡查责任人</a:t>
            </a:r>
            <a:r>
              <a:rPr lang="zh-CN" altLang="zh-CN" b="1" dirty="0"/>
              <a:t>、</a:t>
            </a:r>
            <a:r>
              <a:rPr lang="zh-CN" altLang="zh-CN" b="1" dirty="0">
                <a:solidFill>
                  <a:schemeClr val="accent6"/>
                </a:solidFill>
              </a:rPr>
              <a:t>巡查时间</a:t>
            </a:r>
            <a:r>
              <a:rPr lang="zh-CN" altLang="zh-CN" b="1" dirty="0"/>
              <a:t>等</a:t>
            </a:r>
            <a:r>
              <a:rPr lang="zh-CN" altLang="en-US" b="1" dirty="0"/>
              <a:t>信息</a:t>
            </a:r>
            <a:r>
              <a:rPr lang="zh-CN" altLang="zh-CN" b="1" dirty="0"/>
              <a:t>，并针对巡查记录存在问题的及时处理，并提交相关处理意见，同时推送消息给防疫小组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可查看异常事件统计，分析问题趋势。</a:t>
            </a:r>
            <a:endParaRPr lang="en-US" altLang="zh-CN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9" y="1910485"/>
            <a:ext cx="6426741" cy="3400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2122892" y="1975273"/>
            <a:ext cx="514871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防疫违规抓拍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图片 12" descr="C:\Users\zq\AppData\Local\Temp\WeChat Files\7e29670f557a9299b3d2e995b6917f3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80" y="1165073"/>
            <a:ext cx="8565006" cy="452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6881" y="5775646"/>
            <a:ext cx="915280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智能识别设备</a:t>
            </a:r>
            <a:r>
              <a:rPr lang="zh-CN" altLang="en-US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自动抓拍违规行为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（如未佩戴口罩）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，并通过现场</a:t>
            </a:r>
            <a:r>
              <a:rPr lang="zh-CN" altLang="zh-CN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语音提醒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，同时</a:t>
            </a:r>
            <a:r>
              <a:rPr lang="zh-CN" altLang="zh-CN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推送消息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给防疫小组对场区人员及时培训教育，从而有效的控制疫情，避免造成病毒传播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966470" y="1252855"/>
            <a:ext cx="980630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定位手环对重点人员进行实时定位跟踪</a:t>
            </a:r>
            <a:endParaRPr lang="zh-CN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防疫区域管理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4" name="图片 13" descr="图片包含 文字, 地图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2259965"/>
            <a:ext cx="10505440" cy="41643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2650" y="1760220"/>
            <a:ext cx="447294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实时监控人员行动</a:t>
            </a:r>
            <a:r>
              <a:rPr lang="zh-CN" altLang="zh-CN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轨迹</a:t>
            </a:r>
            <a:r>
              <a:rPr lang="zh-CN" altLang="zh-CN" sz="1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和生命体征状态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25723" y="1324673"/>
            <a:ext cx="31102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在人员活动区域设置电子围栏</a:t>
            </a:r>
            <a:endParaRPr lang="zh-CN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3663" y="1760062"/>
            <a:ext cx="35166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离开电子围栏区域时进行及时预警</a:t>
            </a:r>
            <a:endParaRPr lang="zh-CN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94592" y="1309513"/>
            <a:ext cx="22974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消息推送，及时处理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5" name="图片 14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防疫区域管理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5" name="图片 14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78" y="1059397"/>
            <a:ext cx="9173183" cy="4586592"/>
          </a:xfrm>
          <a:prstGeom prst="rect">
            <a:avLst/>
          </a:prstGeom>
        </p:spPr>
      </p:pic>
      <p:pic>
        <p:nvPicPr>
          <p:cNvPr id="17" name="图片 16" descr="图片包含 文字, 地图&#10;&#10;描述已自动生成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65" y="1187191"/>
            <a:ext cx="8694313" cy="43993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229205" y="5875266"/>
            <a:ext cx="6796303" cy="793804"/>
            <a:chOff x="1674729" y="5865538"/>
            <a:chExt cx="6796303" cy="793804"/>
          </a:xfrm>
        </p:grpSpPr>
        <p:grpSp>
          <p:nvGrpSpPr>
            <p:cNvPr id="11" name="组合 10"/>
            <p:cNvGrpSpPr/>
            <p:nvPr/>
          </p:nvGrpSpPr>
          <p:grpSpPr>
            <a:xfrm>
              <a:off x="1680359" y="5865538"/>
              <a:ext cx="3908795" cy="369332"/>
              <a:chOff x="1680359" y="5865538"/>
              <a:chExt cx="3908795" cy="369332"/>
            </a:xfrm>
          </p:grpSpPr>
          <p:grpSp>
            <p:nvGrpSpPr>
              <p:cNvPr id="45" name="Group 30"/>
              <p:cNvGrpSpPr>
                <a:grpSpLocks noChangeAspect="1"/>
              </p:cNvGrpSpPr>
              <p:nvPr/>
            </p:nvGrpSpPr>
            <p:grpSpPr>
              <a:xfrm rot="21347263">
                <a:off x="1680359" y="5874263"/>
                <a:ext cx="249803" cy="331610"/>
                <a:chOff x="5364505" y="3327384"/>
                <a:chExt cx="970533" cy="1191999"/>
              </a:xfrm>
            </p:grpSpPr>
            <p:sp>
              <p:nvSpPr>
                <p:cNvPr id="46" name="Freeform: Shape 31"/>
                <p:cNvSpPr/>
                <p:nvPr/>
              </p:nvSpPr>
              <p:spPr bwMode="auto">
                <a:xfrm>
                  <a:off x="5587456" y="3687307"/>
                  <a:ext cx="393524" cy="832076"/>
                </a:xfrm>
                <a:custGeom>
                  <a:avLst/>
                  <a:gdLst/>
                  <a:ahLst/>
                  <a:cxnLst>
                    <a:cxn ang="0">
                      <a:pos x="400" y="149"/>
                    </a:cxn>
                    <a:cxn ang="0">
                      <a:pos x="400" y="921"/>
                    </a:cxn>
                    <a:cxn ang="0">
                      <a:pos x="200" y="1121"/>
                    </a:cxn>
                    <a:cxn ang="0">
                      <a:pos x="0" y="921"/>
                    </a:cxn>
                    <a:cxn ang="0">
                      <a:pos x="2" y="889"/>
                    </a:cxn>
                    <a:cxn ang="0">
                      <a:pos x="126" y="127"/>
                    </a:cxn>
                    <a:cxn ang="0">
                      <a:pos x="284" y="13"/>
                    </a:cxn>
                    <a:cxn ang="0">
                      <a:pos x="400" y="149"/>
                    </a:cxn>
                  </a:cxnLst>
                  <a:rect l="0" t="0" r="r" b="b"/>
                  <a:pathLst>
                    <a:path w="400" h="1121">
                      <a:moveTo>
                        <a:pt x="400" y="149"/>
                      </a:moveTo>
                      <a:cubicBezTo>
                        <a:pt x="400" y="921"/>
                        <a:pt x="400" y="921"/>
                        <a:pt x="400" y="921"/>
                      </a:cubicBezTo>
                      <a:cubicBezTo>
                        <a:pt x="400" y="1031"/>
                        <a:pt x="310" y="1121"/>
                        <a:pt x="200" y="1121"/>
                      </a:cubicBezTo>
                      <a:cubicBezTo>
                        <a:pt x="89" y="1121"/>
                        <a:pt x="0" y="1031"/>
                        <a:pt x="0" y="921"/>
                      </a:cubicBezTo>
                      <a:cubicBezTo>
                        <a:pt x="0" y="910"/>
                        <a:pt x="1" y="899"/>
                        <a:pt x="2" y="889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38" y="51"/>
                        <a:pt x="209" y="0"/>
                        <a:pt x="284" y="13"/>
                      </a:cubicBezTo>
                      <a:cubicBezTo>
                        <a:pt x="352" y="24"/>
                        <a:pt x="400" y="82"/>
                        <a:pt x="400" y="14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32"/>
                <p:cNvSpPr/>
                <p:nvPr/>
              </p:nvSpPr>
              <p:spPr bwMode="auto">
                <a:xfrm rot="252737">
                  <a:off x="5364505" y="3327384"/>
                  <a:ext cx="970533" cy="640919"/>
                </a:xfrm>
                <a:custGeom>
                  <a:avLst/>
                  <a:gdLst/>
                  <a:ahLst/>
                  <a:cxnLst>
                    <a:cxn ang="0">
                      <a:pos x="823" y="643"/>
                    </a:cxn>
                    <a:cxn ang="0">
                      <a:pos x="668" y="488"/>
                    </a:cxn>
                    <a:cxn ang="0">
                      <a:pos x="489" y="309"/>
                    </a:cxn>
                    <a:cxn ang="0">
                      <a:pos x="310" y="488"/>
                    </a:cxn>
                    <a:cxn ang="0">
                      <a:pos x="155" y="643"/>
                    </a:cxn>
                    <a:cxn ang="0">
                      <a:pos x="0" y="488"/>
                    </a:cxn>
                    <a:cxn ang="0">
                      <a:pos x="489" y="0"/>
                    </a:cxn>
                    <a:cxn ang="0">
                      <a:pos x="978" y="488"/>
                    </a:cxn>
                    <a:cxn ang="0">
                      <a:pos x="823" y="643"/>
                    </a:cxn>
                  </a:cxnLst>
                  <a:rect l="0" t="0" r="r" b="b"/>
                  <a:pathLst>
                    <a:path w="978" h="643">
                      <a:moveTo>
                        <a:pt x="823" y="643"/>
                      </a:moveTo>
                      <a:cubicBezTo>
                        <a:pt x="737" y="643"/>
                        <a:pt x="668" y="574"/>
                        <a:pt x="668" y="488"/>
                      </a:cubicBezTo>
                      <a:cubicBezTo>
                        <a:pt x="668" y="390"/>
                        <a:pt x="588" y="309"/>
                        <a:pt x="489" y="309"/>
                      </a:cubicBezTo>
                      <a:cubicBezTo>
                        <a:pt x="390" y="309"/>
                        <a:pt x="310" y="390"/>
                        <a:pt x="310" y="488"/>
                      </a:cubicBezTo>
                      <a:cubicBezTo>
                        <a:pt x="310" y="574"/>
                        <a:pt x="240" y="643"/>
                        <a:pt x="155" y="643"/>
                      </a:cubicBezTo>
                      <a:cubicBezTo>
                        <a:pt x="69" y="643"/>
                        <a:pt x="0" y="574"/>
                        <a:pt x="0" y="488"/>
                      </a:cubicBezTo>
                      <a:cubicBezTo>
                        <a:pt x="0" y="219"/>
                        <a:pt x="219" y="0"/>
                        <a:pt x="489" y="0"/>
                      </a:cubicBezTo>
                      <a:cubicBezTo>
                        <a:pt x="759" y="0"/>
                        <a:pt x="978" y="219"/>
                        <a:pt x="978" y="488"/>
                      </a:cubicBezTo>
                      <a:cubicBezTo>
                        <a:pt x="978" y="574"/>
                        <a:pt x="909" y="643"/>
                        <a:pt x="823" y="6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1942002" y="5865538"/>
                <a:ext cx="3647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实时监控人员轨迹和生命体征状态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886869" y="5874470"/>
              <a:ext cx="1831303" cy="369332"/>
              <a:chOff x="1680359" y="5865538"/>
              <a:chExt cx="1831303" cy="369332"/>
            </a:xfrm>
          </p:grpSpPr>
          <p:grpSp>
            <p:nvGrpSpPr>
              <p:cNvPr id="49" name="Group 30"/>
              <p:cNvGrpSpPr>
                <a:grpSpLocks noChangeAspect="1"/>
              </p:cNvGrpSpPr>
              <p:nvPr/>
            </p:nvGrpSpPr>
            <p:grpSpPr>
              <a:xfrm rot="21347263">
                <a:off x="1680359" y="5874263"/>
                <a:ext cx="249803" cy="331610"/>
                <a:chOff x="5364505" y="3327384"/>
                <a:chExt cx="970533" cy="1191999"/>
              </a:xfrm>
            </p:grpSpPr>
            <p:sp>
              <p:nvSpPr>
                <p:cNvPr id="51" name="Freeform: Shape 31"/>
                <p:cNvSpPr/>
                <p:nvPr/>
              </p:nvSpPr>
              <p:spPr bwMode="auto">
                <a:xfrm>
                  <a:off x="5587456" y="3687307"/>
                  <a:ext cx="393524" cy="832076"/>
                </a:xfrm>
                <a:custGeom>
                  <a:avLst/>
                  <a:gdLst/>
                  <a:ahLst/>
                  <a:cxnLst>
                    <a:cxn ang="0">
                      <a:pos x="400" y="149"/>
                    </a:cxn>
                    <a:cxn ang="0">
                      <a:pos x="400" y="921"/>
                    </a:cxn>
                    <a:cxn ang="0">
                      <a:pos x="200" y="1121"/>
                    </a:cxn>
                    <a:cxn ang="0">
                      <a:pos x="0" y="921"/>
                    </a:cxn>
                    <a:cxn ang="0">
                      <a:pos x="2" y="889"/>
                    </a:cxn>
                    <a:cxn ang="0">
                      <a:pos x="126" y="127"/>
                    </a:cxn>
                    <a:cxn ang="0">
                      <a:pos x="284" y="13"/>
                    </a:cxn>
                    <a:cxn ang="0">
                      <a:pos x="400" y="149"/>
                    </a:cxn>
                  </a:cxnLst>
                  <a:rect l="0" t="0" r="r" b="b"/>
                  <a:pathLst>
                    <a:path w="400" h="1121">
                      <a:moveTo>
                        <a:pt x="400" y="149"/>
                      </a:moveTo>
                      <a:cubicBezTo>
                        <a:pt x="400" y="921"/>
                        <a:pt x="400" y="921"/>
                        <a:pt x="400" y="921"/>
                      </a:cubicBezTo>
                      <a:cubicBezTo>
                        <a:pt x="400" y="1031"/>
                        <a:pt x="310" y="1121"/>
                        <a:pt x="200" y="1121"/>
                      </a:cubicBezTo>
                      <a:cubicBezTo>
                        <a:pt x="89" y="1121"/>
                        <a:pt x="0" y="1031"/>
                        <a:pt x="0" y="921"/>
                      </a:cubicBezTo>
                      <a:cubicBezTo>
                        <a:pt x="0" y="910"/>
                        <a:pt x="1" y="899"/>
                        <a:pt x="2" y="889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38" y="51"/>
                        <a:pt x="209" y="0"/>
                        <a:pt x="284" y="13"/>
                      </a:cubicBezTo>
                      <a:cubicBezTo>
                        <a:pt x="352" y="24"/>
                        <a:pt x="400" y="82"/>
                        <a:pt x="400" y="14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32"/>
                <p:cNvSpPr/>
                <p:nvPr/>
              </p:nvSpPr>
              <p:spPr bwMode="auto">
                <a:xfrm rot="252737">
                  <a:off x="5364505" y="3327384"/>
                  <a:ext cx="970533" cy="640919"/>
                </a:xfrm>
                <a:custGeom>
                  <a:avLst/>
                  <a:gdLst/>
                  <a:ahLst/>
                  <a:cxnLst>
                    <a:cxn ang="0">
                      <a:pos x="823" y="643"/>
                    </a:cxn>
                    <a:cxn ang="0">
                      <a:pos x="668" y="488"/>
                    </a:cxn>
                    <a:cxn ang="0">
                      <a:pos x="489" y="309"/>
                    </a:cxn>
                    <a:cxn ang="0">
                      <a:pos x="310" y="488"/>
                    </a:cxn>
                    <a:cxn ang="0">
                      <a:pos x="155" y="643"/>
                    </a:cxn>
                    <a:cxn ang="0">
                      <a:pos x="0" y="488"/>
                    </a:cxn>
                    <a:cxn ang="0">
                      <a:pos x="489" y="0"/>
                    </a:cxn>
                    <a:cxn ang="0">
                      <a:pos x="978" y="488"/>
                    </a:cxn>
                    <a:cxn ang="0">
                      <a:pos x="823" y="643"/>
                    </a:cxn>
                  </a:cxnLst>
                  <a:rect l="0" t="0" r="r" b="b"/>
                  <a:pathLst>
                    <a:path w="978" h="643">
                      <a:moveTo>
                        <a:pt x="823" y="643"/>
                      </a:moveTo>
                      <a:cubicBezTo>
                        <a:pt x="737" y="643"/>
                        <a:pt x="668" y="574"/>
                        <a:pt x="668" y="488"/>
                      </a:cubicBezTo>
                      <a:cubicBezTo>
                        <a:pt x="668" y="390"/>
                        <a:pt x="588" y="309"/>
                        <a:pt x="489" y="309"/>
                      </a:cubicBezTo>
                      <a:cubicBezTo>
                        <a:pt x="390" y="309"/>
                        <a:pt x="310" y="390"/>
                        <a:pt x="310" y="488"/>
                      </a:cubicBezTo>
                      <a:cubicBezTo>
                        <a:pt x="310" y="574"/>
                        <a:pt x="240" y="643"/>
                        <a:pt x="155" y="643"/>
                      </a:cubicBezTo>
                      <a:cubicBezTo>
                        <a:pt x="69" y="643"/>
                        <a:pt x="0" y="574"/>
                        <a:pt x="0" y="488"/>
                      </a:cubicBezTo>
                      <a:cubicBezTo>
                        <a:pt x="0" y="219"/>
                        <a:pt x="219" y="0"/>
                        <a:pt x="489" y="0"/>
                      </a:cubicBezTo>
                      <a:cubicBezTo>
                        <a:pt x="759" y="0"/>
                        <a:pt x="978" y="219"/>
                        <a:pt x="978" y="488"/>
                      </a:cubicBezTo>
                      <a:cubicBezTo>
                        <a:pt x="978" y="574"/>
                        <a:pt x="909" y="643"/>
                        <a:pt x="823" y="6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0" name="文本框 49"/>
              <p:cNvSpPr txBox="1"/>
              <p:nvPr/>
            </p:nvSpPr>
            <p:spPr>
              <a:xfrm>
                <a:off x="1942002" y="5865538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设置电子围栏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674729" y="6286233"/>
              <a:ext cx="1831303" cy="369332"/>
              <a:chOff x="1680359" y="5865538"/>
              <a:chExt cx="1831303" cy="369332"/>
            </a:xfrm>
          </p:grpSpPr>
          <p:grpSp>
            <p:nvGrpSpPr>
              <p:cNvPr id="54" name="Group 30"/>
              <p:cNvGrpSpPr>
                <a:grpSpLocks noChangeAspect="1"/>
              </p:cNvGrpSpPr>
              <p:nvPr/>
            </p:nvGrpSpPr>
            <p:grpSpPr>
              <a:xfrm rot="21347263">
                <a:off x="1680359" y="5874263"/>
                <a:ext cx="249803" cy="331610"/>
                <a:chOff x="5364505" y="3327384"/>
                <a:chExt cx="970533" cy="1191999"/>
              </a:xfrm>
            </p:grpSpPr>
            <p:sp>
              <p:nvSpPr>
                <p:cNvPr id="57" name="Freeform: Shape 31"/>
                <p:cNvSpPr/>
                <p:nvPr/>
              </p:nvSpPr>
              <p:spPr bwMode="auto">
                <a:xfrm>
                  <a:off x="5587456" y="3687307"/>
                  <a:ext cx="393524" cy="832076"/>
                </a:xfrm>
                <a:custGeom>
                  <a:avLst/>
                  <a:gdLst/>
                  <a:ahLst/>
                  <a:cxnLst>
                    <a:cxn ang="0">
                      <a:pos x="400" y="149"/>
                    </a:cxn>
                    <a:cxn ang="0">
                      <a:pos x="400" y="921"/>
                    </a:cxn>
                    <a:cxn ang="0">
                      <a:pos x="200" y="1121"/>
                    </a:cxn>
                    <a:cxn ang="0">
                      <a:pos x="0" y="921"/>
                    </a:cxn>
                    <a:cxn ang="0">
                      <a:pos x="2" y="889"/>
                    </a:cxn>
                    <a:cxn ang="0">
                      <a:pos x="126" y="127"/>
                    </a:cxn>
                    <a:cxn ang="0">
                      <a:pos x="284" y="13"/>
                    </a:cxn>
                    <a:cxn ang="0">
                      <a:pos x="400" y="149"/>
                    </a:cxn>
                  </a:cxnLst>
                  <a:rect l="0" t="0" r="r" b="b"/>
                  <a:pathLst>
                    <a:path w="400" h="1121">
                      <a:moveTo>
                        <a:pt x="400" y="149"/>
                      </a:moveTo>
                      <a:cubicBezTo>
                        <a:pt x="400" y="921"/>
                        <a:pt x="400" y="921"/>
                        <a:pt x="400" y="921"/>
                      </a:cubicBezTo>
                      <a:cubicBezTo>
                        <a:pt x="400" y="1031"/>
                        <a:pt x="310" y="1121"/>
                        <a:pt x="200" y="1121"/>
                      </a:cubicBezTo>
                      <a:cubicBezTo>
                        <a:pt x="89" y="1121"/>
                        <a:pt x="0" y="1031"/>
                        <a:pt x="0" y="921"/>
                      </a:cubicBezTo>
                      <a:cubicBezTo>
                        <a:pt x="0" y="910"/>
                        <a:pt x="1" y="899"/>
                        <a:pt x="2" y="889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38" y="51"/>
                        <a:pt x="209" y="0"/>
                        <a:pt x="284" y="13"/>
                      </a:cubicBezTo>
                      <a:cubicBezTo>
                        <a:pt x="352" y="24"/>
                        <a:pt x="400" y="82"/>
                        <a:pt x="400" y="14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32"/>
                <p:cNvSpPr/>
                <p:nvPr/>
              </p:nvSpPr>
              <p:spPr bwMode="auto">
                <a:xfrm rot="252737">
                  <a:off x="5364505" y="3327384"/>
                  <a:ext cx="970533" cy="640919"/>
                </a:xfrm>
                <a:custGeom>
                  <a:avLst/>
                  <a:gdLst/>
                  <a:ahLst/>
                  <a:cxnLst>
                    <a:cxn ang="0">
                      <a:pos x="823" y="643"/>
                    </a:cxn>
                    <a:cxn ang="0">
                      <a:pos x="668" y="488"/>
                    </a:cxn>
                    <a:cxn ang="0">
                      <a:pos x="489" y="309"/>
                    </a:cxn>
                    <a:cxn ang="0">
                      <a:pos x="310" y="488"/>
                    </a:cxn>
                    <a:cxn ang="0">
                      <a:pos x="155" y="643"/>
                    </a:cxn>
                    <a:cxn ang="0">
                      <a:pos x="0" y="488"/>
                    </a:cxn>
                    <a:cxn ang="0">
                      <a:pos x="489" y="0"/>
                    </a:cxn>
                    <a:cxn ang="0">
                      <a:pos x="978" y="488"/>
                    </a:cxn>
                    <a:cxn ang="0">
                      <a:pos x="823" y="643"/>
                    </a:cxn>
                  </a:cxnLst>
                  <a:rect l="0" t="0" r="r" b="b"/>
                  <a:pathLst>
                    <a:path w="978" h="643">
                      <a:moveTo>
                        <a:pt x="823" y="643"/>
                      </a:moveTo>
                      <a:cubicBezTo>
                        <a:pt x="737" y="643"/>
                        <a:pt x="668" y="574"/>
                        <a:pt x="668" y="488"/>
                      </a:cubicBezTo>
                      <a:cubicBezTo>
                        <a:pt x="668" y="390"/>
                        <a:pt x="588" y="309"/>
                        <a:pt x="489" y="309"/>
                      </a:cubicBezTo>
                      <a:cubicBezTo>
                        <a:pt x="390" y="309"/>
                        <a:pt x="310" y="390"/>
                        <a:pt x="310" y="488"/>
                      </a:cubicBezTo>
                      <a:cubicBezTo>
                        <a:pt x="310" y="574"/>
                        <a:pt x="240" y="643"/>
                        <a:pt x="155" y="643"/>
                      </a:cubicBezTo>
                      <a:cubicBezTo>
                        <a:pt x="69" y="643"/>
                        <a:pt x="0" y="574"/>
                        <a:pt x="0" y="488"/>
                      </a:cubicBezTo>
                      <a:cubicBezTo>
                        <a:pt x="0" y="219"/>
                        <a:pt x="219" y="0"/>
                        <a:pt x="489" y="0"/>
                      </a:cubicBezTo>
                      <a:cubicBezTo>
                        <a:pt x="759" y="0"/>
                        <a:pt x="978" y="219"/>
                        <a:pt x="978" y="488"/>
                      </a:cubicBezTo>
                      <a:cubicBezTo>
                        <a:pt x="978" y="574"/>
                        <a:pt x="909" y="643"/>
                        <a:pt x="823" y="6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1942002" y="5865538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发生异常预警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891126" y="6290010"/>
              <a:ext cx="2579906" cy="369332"/>
              <a:chOff x="1680359" y="5865538"/>
              <a:chExt cx="2579906" cy="369332"/>
            </a:xfrm>
          </p:grpSpPr>
          <p:grpSp>
            <p:nvGrpSpPr>
              <p:cNvPr id="60" name="Group 30"/>
              <p:cNvGrpSpPr>
                <a:grpSpLocks noChangeAspect="1"/>
              </p:cNvGrpSpPr>
              <p:nvPr/>
            </p:nvGrpSpPr>
            <p:grpSpPr>
              <a:xfrm rot="21347263">
                <a:off x="1680359" y="5874263"/>
                <a:ext cx="249803" cy="331610"/>
                <a:chOff x="5364505" y="3327384"/>
                <a:chExt cx="970533" cy="1191999"/>
              </a:xfrm>
            </p:grpSpPr>
            <p:sp>
              <p:nvSpPr>
                <p:cNvPr id="63" name="Freeform: Shape 31"/>
                <p:cNvSpPr/>
                <p:nvPr/>
              </p:nvSpPr>
              <p:spPr bwMode="auto">
                <a:xfrm>
                  <a:off x="5587456" y="3687307"/>
                  <a:ext cx="393524" cy="832076"/>
                </a:xfrm>
                <a:custGeom>
                  <a:avLst/>
                  <a:gdLst/>
                  <a:ahLst/>
                  <a:cxnLst>
                    <a:cxn ang="0">
                      <a:pos x="400" y="149"/>
                    </a:cxn>
                    <a:cxn ang="0">
                      <a:pos x="400" y="921"/>
                    </a:cxn>
                    <a:cxn ang="0">
                      <a:pos x="200" y="1121"/>
                    </a:cxn>
                    <a:cxn ang="0">
                      <a:pos x="0" y="921"/>
                    </a:cxn>
                    <a:cxn ang="0">
                      <a:pos x="2" y="889"/>
                    </a:cxn>
                    <a:cxn ang="0">
                      <a:pos x="126" y="127"/>
                    </a:cxn>
                    <a:cxn ang="0">
                      <a:pos x="284" y="13"/>
                    </a:cxn>
                    <a:cxn ang="0">
                      <a:pos x="400" y="149"/>
                    </a:cxn>
                  </a:cxnLst>
                  <a:rect l="0" t="0" r="r" b="b"/>
                  <a:pathLst>
                    <a:path w="400" h="1121">
                      <a:moveTo>
                        <a:pt x="400" y="149"/>
                      </a:moveTo>
                      <a:cubicBezTo>
                        <a:pt x="400" y="921"/>
                        <a:pt x="400" y="921"/>
                        <a:pt x="400" y="921"/>
                      </a:cubicBezTo>
                      <a:cubicBezTo>
                        <a:pt x="400" y="1031"/>
                        <a:pt x="310" y="1121"/>
                        <a:pt x="200" y="1121"/>
                      </a:cubicBezTo>
                      <a:cubicBezTo>
                        <a:pt x="89" y="1121"/>
                        <a:pt x="0" y="1031"/>
                        <a:pt x="0" y="921"/>
                      </a:cubicBezTo>
                      <a:cubicBezTo>
                        <a:pt x="0" y="910"/>
                        <a:pt x="1" y="899"/>
                        <a:pt x="2" y="889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38" y="51"/>
                        <a:pt x="209" y="0"/>
                        <a:pt x="284" y="13"/>
                      </a:cubicBezTo>
                      <a:cubicBezTo>
                        <a:pt x="352" y="24"/>
                        <a:pt x="400" y="82"/>
                        <a:pt x="400" y="14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Freeform: Shape 32"/>
                <p:cNvSpPr/>
                <p:nvPr/>
              </p:nvSpPr>
              <p:spPr bwMode="auto">
                <a:xfrm rot="252737">
                  <a:off x="5364505" y="3327384"/>
                  <a:ext cx="970533" cy="640919"/>
                </a:xfrm>
                <a:custGeom>
                  <a:avLst/>
                  <a:gdLst/>
                  <a:ahLst/>
                  <a:cxnLst>
                    <a:cxn ang="0">
                      <a:pos x="823" y="643"/>
                    </a:cxn>
                    <a:cxn ang="0">
                      <a:pos x="668" y="488"/>
                    </a:cxn>
                    <a:cxn ang="0">
                      <a:pos x="489" y="309"/>
                    </a:cxn>
                    <a:cxn ang="0">
                      <a:pos x="310" y="488"/>
                    </a:cxn>
                    <a:cxn ang="0">
                      <a:pos x="155" y="643"/>
                    </a:cxn>
                    <a:cxn ang="0">
                      <a:pos x="0" y="488"/>
                    </a:cxn>
                    <a:cxn ang="0">
                      <a:pos x="489" y="0"/>
                    </a:cxn>
                    <a:cxn ang="0">
                      <a:pos x="978" y="488"/>
                    </a:cxn>
                    <a:cxn ang="0">
                      <a:pos x="823" y="643"/>
                    </a:cxn>
                  </a:cxnLst>
                  <a:rect l="0" t="0" r="r" b="b"/>
                  <a:pathLst>
                    <a:path w="978" h="643">
                      <a:moveTo>
                        <a:pt x="823" y="643"/>
                      </a:moveTo>
                      <a:cubicBezTo>
                        <a:pt x="737" y="643"/>
                        <a:pt x="668" y="574"/>
                        <a:pt x="668" y="488"/>
                      </a:cubicBezTo>
                      <a:cubicBezTo>
                        <a:pt x="668" y="390"/>
                        <a:pt x="588" y="309"/>
                        <a:pt x="489" y="309"/>
                      </a:cubicBezTo>
                      <a:cubicBezTo>
                        <a:pt x="390" y="309"/>
                        <a:pt x="310" y="390"/>
                        <a:pt x="310" y="488"/>
                      </a:cubicBezTo>
                      <a:cubicBezTo>
                        <a:pt x="310" y="574"/>
                        <a:pt x="240" y="643"/>
                        <a:pt x="155" y="643"/>
                      </a:cubicBezTo>
                      <a:cubicBezTo>
                        <a:pt x="69" y="643"/>
                        <a:pt x="0" y="574"/>
                        <a:pt x="0" y="488"/>
                      </a:cubicBezTo>
                      <a:cubicBezTo>
                        <a:pt x="0" y="219"/>
                        <a:pt x="219" y="0"/>
                        <a:pt x="489" y="0"/>
                      </a:cubicBezTo>
                      <a:cubicBezTo>
                        <a:pt x="759" y="0"/>
                        <a:pt x="978" y="219"/>
                        <a:pt x="978" y="488"/>
                      </a:cubicBezTo>
                      <a:cubicBezTo>
                        <a:pt x="978" y="574"/>
                        <a:pt x="909" y="643"/>
                        <a:pt x="823" y="6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942002" y="5865538"/>
                <a:ext cx="2318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</a:rPr>
                  <a:t>及时推送，及时处理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2122892" y="1975273"/>
            <a:ext cx="514871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区域消毒管理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4" name="图片 13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" y="1389455"/>
            <a:ext cx="8498722" cy="4249361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09" y="1601649"/>
            <a:ext cx="2895980" cy="508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17" y="1598662"/>
            <a:ext cx="2895980" cy="512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38"/>
          <p:cNvSpPr txBox="1"/>
          <p:nvPr/>
        </p:nvSpPr>
        <p:spPr>
          <a:xfrm>
            <a:off x="8634909" y="2233219"/>
            <a:ext cx="2865988" cy="4001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方正正中黑简体" pitchFamily="2" charset="-122"/>
                <a:ea typeface="方正正中黑简体" pitchFamily="2" charset="-122"/>
              </a:rPr>
              <a:t>评价与公示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sp>
        <p:nvSpPr>
          <p:cNvPr id="46" name="TextBox 38"/>
          <p:cNvSpPr txBox="1"/>
          <p:nvPr/>
        </p:nvSpPr>
        <p:spPr>
          <a:xfrm>
            <a:off x="8634909" y="3545773"/>
            <a:ext cx="2865988" cy="4001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方正正中黑简体" pitchFamily="2" charset="-122"/>
                <a:ea typeface="方正正中黑简体" pitchFamily="2" charset="-122"/>
              </a:rPr>
              <a:t>预案措施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665503" y="1389455"/>
            <a:ext cx="3526497" cy="3372002"/>
            <a:chOff x="8665503" y="1389455"/>
            <a:chExt cx="3526497" cy="3372002"/>
          </a:xfrm>
        </p:grpSpPr>
        <p:sp>
          <p:nvSpPr>
            <p:cNvPr id="25" name="Freeform 16"/>
            <p:cNvSpPr/>
            <p:nvPr/>
          </p:nvSpPr>
          <p:spPr bwMode="auto">
            <a:xfrm>
              <a:off x="11979873" y="2061649"/>
              <a:ext cx="212127" cy="675888"/>
            </a:xfrm>
            <a:custGeom>
              <a:avLst/>
              <a:gdLst>
                <a:gd name="T0" fmla="*/ 0 w 776"/>
                <a:gd name="T1" fmla="*/ 0 h 1553"/>
                <a:gd name="T2" fmla="*/ 776 w 776"/>
                <a:gd name="T3" fmla="*/ 776 h 1553"/>
                <a:gd name="T4" fmla="*/ 0 w 776"/>
                <a:gd name="T5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6" h="1553">
                  <a:moveTo>
                    <a:pt x="0" y="0"/>
                  </a:moveTo>
                  <a:cubicBezTo>
                    <a:pt x="428" y="0"/>
                    <a:pt x="776" y="348"/>
                    <a:pt x="776" y="776"/>
                  </a:cubicBezTo>
                  <a:cubicBezTo>
                    <a:pt x="776" y="1205"/>
                    <a:pt x="428" y="1553"/>
                    <a:pt x="0" y="155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11666352" y="2194843"/>
              <a:ext cx="500968" cy="45147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8874914" y="2737535"/>
              <a:ext cx="3104959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8874914" y="3409729"/>
              <a:ext cx="3104959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11979873" y="3409729"/>
              <a:ext cx="212127" cy="675888"/>
            </a:xfrm>
            <a:custGeom>
              <a:avLst/>
              <a:gdLst>
                <a:gd name="T0" fmla="*/ 0 w 776"/>
                <a:gd name="T1" fmla="*/ 0 h 1553"/>
                <a:gd name="T2" fmla="*/ 776 w 776"/>
                <a:gd name="T3" fmla="*/ 776 h 1553"/>
                <a:gd name="T4" fmla="*/ 0 w 776"/>
                <a:gd name="T5" fmla="*/ 155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6" h="1553">
                  <a:moveTo>
                    <a:pt x="0" y="0"/>
                  </a:moveTo>
                  <a:cubicBezTo>
                    <a:pt x="428" y="0"/>
                    <a:pt x="776" y="347"/>
                    <a:pt x="776" y="776"/>
                  </a:cubicBezTo>
                  <a:cubicBezTo>
                    <a:pt x="776" y="1205"/>
                    <a:pt x="428" y="1553"/>
                    <a:pt x="0" y="155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11666352" y="3520241"/>
              <a:ext cx="488352" cy="47567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8874914" y="4081923"/>
              <a:ext cx="3104959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665503" y="1389455"/>
              <a:ext cx="3314370" cy="672194"/>
              <a:chOff x="8665503" y="1389455"/>
              <a:chExt cx="3314370" cy="672194"/>
            </a:xfrm>
          </p:grpSpPr>
          <p:sp>
            <p:nvSpPr>
              <p:cNvPr id="21" name="Freeform 12"/>
              <p:cNvSpPr/>
              <p:nvPr/>
            </p:nvSpPr>
            <p:spPr bwMode="auto">
              <a:xfrm>
                <a:off x="8665503" y="1389455"/>
                <a:ext cx="209409" cy="664854"/>
              </a:xfrm>
              <a:custGeom>
                <a:avLst/>
                <a:gdLst>
                  <a:gd name="T0" fmla="*/ 776 w 776"/>
                  <a:gd name="T1" fmla="*/ 1553 h 1553"/>
                  <a:gd name="T2" fmla="*/ 0 w 776"/>
                  <a:gd name="T3" fmla="*/ 777 h 1553"/>
                  <a:gd name="T4" fmla="*/ 776 w 776"/>
                  <a:gd name="T5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6" h="1553">
                    <a:moveTo>
                      <a:pt x="776" y="1553"/>
                    </a:moveTo>
                    <a:cubicBezTo>
                      <a:pt x="348" y="1553"/>
                      <a:pt x="0" y="1205"/>
                      <a:pt x="0" y="777"/>
                    </a:cubicBezTo>
                    <a:cubicBezTo>
                      <a:pt x="0" y="348"/>
                      <a:pt x="348" y="0"/>
                      <a:pt x="776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8702416" y="1521806"/>
                <a:ext cx="470768" cy="438616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8874914" y="1389455"/>
                <a:ext cx="3104959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8874914" y="2061649"/>
                <a:ext cx="3104959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087039" y="1535804"/>
                <a:ext cx="2865988" cy="400106"/>
              </a:xfrm>
              <a:prstGeom prst="rect">
                <a:avLst/>
              </a:prstGeom>
              <a:noFill/>
            </p:spPr>
            <p:txBody>
              <a:bodyPr wrap="square" lIns="121917" tIns="60958" rIns="121917" bIns="60958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方正正中黑简体" pitchFamily="2" charset="-122"/>
                    <a:ea typeface="方正正中黑简体" pitchFamily="2" charset="-122"/>
                  </a:rPr>
                  <a:t>登记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方正正中黑简体" pitchFamily="2" charset="-122"/>
                  <a:ea typeface="方正正中黑简体" pitchFamily="2" charset="-122"/>
                </a:endParaRPr>
              </a:p>
            </p:txBody>
          </p:sp>
        </p:grpSp>
        <p:sp>
          <p:nvSpPr>
            <p:cNvPr id="40" name="TextBox 42"/>
            <p:cNvSpPr txBox="1"/>
            <p:nvPr/>
          </p:nvSpPr>
          <p:spPr>
            <a:xfrm>
              <a:off x="9125320" y="2918410"/>
              <a:ext cx="2604145" cy="4001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方正正中黑简体" pitchFamily="2" charset="-122"/>
                  <a:ea typeface="方正正中黑简体" pitchFamily="2" charset="-122"/>
                </a:rPr>
                <a:t>分析展示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方正正中黑简体" pitchFamily="2" charset="-122"/>
                <a:ea typeface="方正正中黑简体" pitchFamily="2" charset="-122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8702416" y="2899155"/>
              <a:ext cx="470768" cy="43861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8671520" y="2737535"/>
              <a:ext cx="209409" cy="664854"/>
            </a:xfrm>
            <a:custGeom>
              <a:avLst/>
              <a:gdLst>
                <a:gd name="T0" fmla="*/ 776 w 776"/>
                <a:gd name="T1" fmla="*/ 1553 h 1553"/>
                <a:gd name="T2" fmla="*/ 0 w 776"/>
                <a:gd name="T3" fmla="*/ 777 h 1553"/>
                <a:gd name="T4" fmla="*/ 776 w 776"/>
                <a:gd name="T5" fmla="*/ 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6" h="1553">
                  <a:moveTo>
                    <a:pt x="776" y="1553"/>
                  </a:moveTo>
                  <a:cubicBezTo>
                    <a:pt x="348" y="1553"/>
                    <a:pt x="0" y="1205"/>
                    <a:pt x="0" y="777"/>
                  </a:cubicBezTo>
                  <a:cubicBezTo>
                    <a:pt x="0" y="348"/>
                    <a:pt x="348" y="0"/>
                    <a:pt x="776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17" tIns="60958" rIns="121917" bIns="60958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671642" y="4089263"/>
              <a:ext cx="3314370" cy="672194"/>
              <a:chOff x="8665503" y="1389455"/>
              <a:chExt cx="3314370" cy="672194"/>
            </a:xfrm>
          </p:grpSpPr>
          <p:sp>
            <p:nvSpPr>
              <p:cNvPr id="49" name="Freeform 12"/>
              <p:cNvSpPr/>
              <p:nvPr/>
            </p:nvSpPr>
            <p:spPr bwMode="auto">
              <a:xfrm>
                <a:off x="8665503" y="1389455"/>
                <a:ext cx="209409" cy="664854"/>
              </a:xfrm>
              <a:custGeom>
                <a:avLst/>
                <a:gdLst>
                  <a:gd name="T0" fmla="*/ 776 w 776"/>
                  <a:gd name="T1" fmla="*/ 1553 h 1553"/>
                  <a:gd name="T2" fmla="*/ 0 w 776"/>
                  <a:gd name="T3" fmla="*/ 777 h 1553"/>
                  <a:gd name="T4" fmla="*/ 776 w 776"/>
                  <a:gd name="T5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6" h="1553">
                    <a:moveTo>
                      <a:pt x="776" y="1553"/>
                    </a:moveTo>
                    <a:cubicBezTo>
                      <a:pt x="348" y="1553"/>
                      <a:pt x="0" y="1205"/>
                      <a:pt x="0" y="777"/>
                    </a:cubicBezTo>
                    <a:cubicBezTo>
                      <a:pt x="0" y="348"/>
                      <a:pt x="348" y="0"/>
                      <a:pt x="776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auto">
              <a:xfrm>
                <a:off x="8702416" y="1521806"/>
                <a:ext cx="470768" cy="438616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>
                <a:off x="8874914" y="1389455"/>
                <a:ext cx="3104959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/>
            </p:nvSpPr>
            <p:spPr bwMode="auto">
              <a:xfrm>
                <a:off x="8874914" y="2061649"/>
                <a:ext cx="3104959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17" tIns="60958" rIns="121917" bIns="6095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TextBox 38"/>
              <p:cNvSpPr txBox="1"/>
              <p:nvPr/>
            </p:nvSpPr>
            <p:spPr>
              <a:xfrm>
                <a:off x="9087039" y="1535804"/>
                <a:ext cx="2865988" cy="400106"/>
              </a:xfrm>
              <a:prstGeom prst="rect">
                <a:avLst/>
              </a:prstGeom>
              <a:noFill/>
            </p:spPr>
            <p:txBody>
              <a:bodyPr wrap="square" lIns="121917" tIns="60958" rIns="121917" bIns="60958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  <a:latin typeface="方正正中黑简体" pitchFamily="2" charset="-122"/>
                    <a:ea typeface="方正正中黑简体" pitchFamily="2" charset="-122"/>
                  </a:rPr>
                  <a:t>提供防控依据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方正正中黑简体" pitchFamily="2" charset="-122"/>
                  <a:ea typeface="方正正中黑简体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2122892" y="1975273"/>
            <a:ext cx="514871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防疫预警管理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流程图: 接点 2"/>
          <p:cNvSpPr/>
          <p:nvPr/>
        </p:nvSpPr>
        <p:spPr>
          <a:xfrm>
            <a:off x="7684126" y="1564849"/>
            <a:ext cx="4374037" cy="422740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/>
          <p:cNvSpPr/>
          <p:nvPr/>
        </p:nvSpPr>
        <p:spPr>
          <a:xfrm>
            <a:off x="8044261" y="1890602"/>
            <a:ext cx="3648071" cy="3575902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12654" y="2433462"/>
            <a:ext cx="278211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对体温异常人员发出预警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防疫物资不足发出预警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智能门禁或智能考勤管理人员通行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对预警次数进行统计分析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预警消息推送至防疫小组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4" name="图片 13" descr="图片包含 屏幕截图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60" y="1484503"/>
            <a:ext cx="7339694" cy="4162770"/>
          </a:xfrm>
          <a:prstGeom prst="rect">
            <a:avLst/>
          </a:prstGeom>
        </p:spPr>
      </p:pic>
      <p:pic>
        <p:nvPicPr>
          <p:cNvPr id="13" name="图片 12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3066475" y="1946089"/>
            <a:ext cx="514871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事件上报管理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4" name="图片 1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60" y="1525270"/>
            <a:ext cx="7254875" cy="44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16" name="圆角矩形 25"/>
          <p:cNvSpPr/>
          <p:nvPr/>
        </p:nvSpPr>
        <p:spPr>
          <a:xfrm>
            <a:off x="174470" y="1666971"/>
            <a:ext cx="1598164" cy="9984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手机上报</a:t>
            </a:r>
            <a:endParaRPr lang="zh-CN" altLang="en-US" dirty="0">
              <a:latin typeface="+mn-ea"/>
            </a:endParaRPr>
          </a:p>
        </p:txBody>
      </p:sp>
      <p:sp>
        <p:nvSpPr>
          <p:cNvPr id="19" name="圆角矩形 31"/>
          <p:cNvSpPr/>
          <p:nvPr/>
        </p:nvSpPr>
        <p:spPr>
          <a:xfrm>
            <a:off x="174470" y="2839308"/>
            <a:ext cx="1598164" cy="9984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消息推送</a:t>
            </a:r>
            <a:endParaRPr lang="zh-CN" altLang="en-US" dirty="0"/>
          </a:p>
        </p:txBody>
      </p:sp>
      <p:sp>
        <p:nvSpPr>
          <p:cNvPr id="22" name="圆角矩形 37"/>
          <p:cNvSpPr/>
          <p:nvPr/>
        </p:nvSpPr>
        <p:spPr>
          <a:xfrm>
            <a:off x="174470" y="4109784"/>
            <a:ext cx="1598164" cy="99840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隔离就医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065084" y="1670512"/>
            <a:ext cx="284738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移动端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APP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提交：事件类型、上报地址、上报图片、上报人姓名、上报人手机号等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6514" y="3131013"/>
            <a:ext cx="2954387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事件研判属实，推送预警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0178" y="4387442"/>
            <a:ext cx="289056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疑似人员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采取隔离就医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021904" y="1668356"/>
            <a:ext cx="2890564" cy="997023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/>
        </p:nvSpPr>
        <p:spPr>
          <a:xfrm>
            <a:off x="2021904" y="2889070"/>
            <a:ext cx="2890564" cy="997023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/>
          <p:cNvSpPr/>
          <p:nvPr/>
        </p:nvSpPr>
        <p:spPr>
          <a:xfrm>
            <a:off x="2021904" y="4109784"/>
            <a:ext cx="2890564" cy="997023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30"/>
          <p:cNvSpPr/>
          <p:nvPr/>
        </p:nvSpPr>
        <p:spPr bwMode="auto">
          <a:xfrm rot="10800000">
            <a:off x="1425286" y="4998468"/>
            <a:ext cx="9717140" cy="1770657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圆角矩形 34"/>
          <p:cNvSpPr/>
          <p:nvPr/>
        </p:nvSpPr>
        <p:spPr>
          <a:xfrm>
            <a:off x="1573525" y="5149512"/>
            <a:ext cx="9420662" cy="1468569"/>
          </a:xfrm>
          <a:prstGeom prst="roundRect">
            <a:avLst>
              <a:gd name="adj" fmla="val 10215"/>
            </a:avLst>
          </a:prstGeom>
          <a:solidFill>
            <a:schemeClr val="accent2"/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2122892" y="1975273"/>
            <a:ext cx="514871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77606" y="2161007"/>
            <a:ext cx="936024" cy="2813772"/>
            <a:chOff x="814328" y="3205741"/>
            <a:chExt cx="1356392" cy="419083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05741"/>
              <a:ext cx="1356392" cy="419083"/>
              <a:chOff x="4304043" y="1200001"/>
              <a:chExt cx="3837944" cy="2672020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62"/>
              <p:cNvSpPr/>
              <p:nvPr/>
            </p:nvSpPr>
            <p:spPr>
              <a:xfrm>
                <a:off x="4304043" y="1286668"/>
                <a:ext cx="3837944" cy="258535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圆角矩形 63"/>
              <p:cNvSpPr/>
              <p:nvPr/>
            </p:nvSpPr>
            <p:spPr>
              <a:xfrm>
                <a:off x="4351926" y="1200001"/>
                <a:ext cx="3742174" cy="258535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836133" y="3241420"/>
              <a:ext cx="1236228" cy="33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疫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情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动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态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播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报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216881" y="282469"/>
            <a:ext cx="46742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疫情动态播报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3" name="图片 2" descr="图片包含 屏幕截图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09" y="1229324"/>
            <a:ext cx="8743784" cy="4399352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2324523" y="5793597"/>
            <a:ext cx="874378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bg1"/>
                </a:solidFill>
                <a:latin typeface="+mn-ea"/>
              </a:rPr>
              <a:t>实时对接疫情相关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官方</a:t>
            </a:r>
            <a:r>
              <a:rPr lang="zh-CN" altLang="zh-CN" sz="1400" dirty="0">
                <a:solidFill>
                  <a:schemeClr val="bg1"/>
                </a:solidFill>
                <a:latin typeface="+mn-ea"/>
              </a:rPr>
              <a:t>数据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病例数据统计分析展示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72307" y="5747430"/>
            <a:ext cx="242071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战疫情新闻展示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疫情预防资料学习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图片 13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283657" y="5747430"/>
            <a:ext cx="328583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战疫风采：项目疫情防控情况展示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4" b="50774"/>
          <a:stretch>
            <a:fillRect/>
          </a:stretch>
        </p:blipFill>
        <p:spPr>
          <a:xfrm>
            <a:off x="0" y="-28994"/>
            <a:ext cx="12192000" cy="1509487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 rot="1800000">
            <a:off x="1357085" y="2352851"/>
            <a:ext cx="5450408" cy="3389918"/>
          </a:xfrm>
          <a:custGeom>
            <a:avLst/>
            <a:gdLst>
              <a:gd name="connsiteX0" fmla="*/ 0 w 5450408"/>
              <a:gd name="connsiteY0" fmla="*/ 3389918 h 3389918"/>
              <a:gd name="connsiteX1" fmla="*/ 3791307 w 5450408"/>
              <a:gd name="connsiteY1" fmla="*/ 9382 h 3389918"/>
              <a:gd name="connsiteX2" fmla="*/ 5450408 w 5450408"/>
              <a:gd name="connsiteY2" fmla="*/ 0 h 3389918"/>
              <a:gd name="connsiteX3" fmla="*/ 5450408 w 5450408"/>
              <a:gd name="connsiteY3" fmla="*/ 3389918 h 3389918"/>
              <a:gd name="connsiteX4" fmla="*/ 0 w 5450408"/>
              <a:gd name="connsiteY4" fmla="*/ 3389918 h 3389918"/>
              <a:gd name="connsiteX5" fmla="*/ 0 w 5450408"/>
              <a:gd name="connsiteY5" fmla="*/ 0 h 33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408" h="3389918">
                <a:moveTo>
                  <a:pt x="0" y="3389918"/>
                </a:moveTo>
                <a:lnTo>
                  <a:pt x="3791307" y="9382"/>
                </a:lnTo>
                <a:lnTo>
                  <a:pt x="5450408" y="0"/>
                </a:lnTo>
                <a:lnTo>
                  <a:pt x="5450408" y="3389918"/>
                </a:lnTo>
                <a:lnTo>
                  <a:pt x="0" y="3389918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8" name="矩形 46"/>
          <p:cNvSpPr/>
          <p:nvPr/>
        </p:nvSpPr>
        <p:spPr>
          <a:xfrm rot="1800000">
            <a:off x="1357086" y="3922990"/>
            <a:ext cx="5450408" cy="3389918"/>
          </a:xfrm>
          <a:custGeom>
            <a:avLst/>
            <a:gdLst>
              <a:gd name="connsiteX0" fmla="*/ 0 w 5450408"/>
              <a:gd name="connsiteY0" fmla="*/ 3389918 h 3389918"/>
              <a:gd name="connsiteX1" fmla="*/ 3791307 w 5450408"/>
              <a:gd name="connsiteY1" fmla="*/ 9382 h 3389918"/>
              <a:gd name="connsiteX2" fmla="*/ 5450408 w 5450408"/>
              <a:gd name="connsiteY2" fmla="*/ 0 h 3389918"/>
              <a:gd name="connsiteX3" fmla="*/ 5450408 w 5450408"/>
              <a:gd name="connsiteY3" fmla="*/ 3389918 h 3389918"/>
              <a:gd name="connsiteX4" fmla="*/ 0 w 5450408"/>
              <a:gd name="connsiteY4" fmla="*/ 3389918 h 3389918"/>
              <a:gd name="connsiteX5" fmla="*/ 0 w 5450408"/>
              <a:gd name="connsiteY5" fmla="*/ 0 h 33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408" h="3389918">
                <a:moveTo>
                  <a:pt x="0" y="3389918"/>
                </a:moveTo>
                <a:lnTo>
                  <a:pt x="3791307" y="9382"/>
                </a:lnTo>
                <a:lnTo>
                  <a:pt x="5450408" y="0"/>
                </a:lnTo>
                <a:lnTo>
                  <a:pt x="5450408" y="3389918"/>
                </a:lnTo>
                <a:lnTo>
                  <a:pt x="0" y="3389918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9" name="矩形 46"/>
          <p:cNvSpPr/>
          <p:nvPr/>
        </p:nvSpPr>
        <p:spPr>
          <a:xfrm rot="1800000">
            <a:off x="6770707" y="2352850"/>
            <a:ext cx="5450408" cy="3389918"/>
          </a:xfrm>
          <a:custGeom>
            <a:avLst/>
            <a:gdLst>
              <a:gd name="connsiteX0" fmla="*/ 0 w 5450408"/>
              <a:gd name="connsiteY0" fmla="*/ 3389918 h 3389918"/>
              <a:gd name="connsiteX1" fmla="*/ 3791307 w 5450408"/>
              <a:gd name="connsiteY1" fmla="*/ 9382 h 3389918"/>
              <a:gd name="connsiteX2" fmla="*/ 5450408 w 5450408"/>
              <a:gd name="connsiteY2" fmla="*/ 0 h 3389918"/>
              <a:gd name="connsiteX3" fmla="*/ 5450408 w 5450408"/>
              <a:gd name="connsiteY3" fmla="*/ 3389918 h 3389918"/>
              <a:gd name="connsiteX4" fmla="*/ 0 w 5450408"/>
              <a:gd name="connsiteY4" fmla="*/ 3389918 h 3389918"/>
              <a:gd name="connsiteX5" fmla="*/ 0 w 5450408"/>
              <a:gd name="connsiteY5" fmla="*/ 0 h 33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408" h="3389918">
                <a:moveTo>
                  <a:pt x="0" y="3389918"/>
                </a:moveTo>
                <a:lnTo>
                  <a:pt x="3791307" y="9382"/>
                </a:lnTo>
                <a:lnTo>
                  <a:pt x="5450408" y="0"/>
                </a:lnTo>
                <a:lnTo>
                  <a:pt x="5450408" y="3389918"/>
                </a:lnTo>
                <a:lnTo>
                  <a:pt x="0" y="3389918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0" name="矩形 46"/>
          <p:cNvSpPr/>
          <p:nvPr/>
        </p:nvSpPr>
        <p:spPr>
          <a:xfrm rot="1800000">
            <a:off x="6770708" y="3922989"/>
            <a:ext cx="5450408" cy="3389918"/>
          </a:xfrm>
          <a:custGeom>
            <a:avLst/>
            <a:gdLst>
              <a:gd name="connsiteX0" fmla="*/ 0 w 5450408"/>
              <a:gd name="connsiteY0" fmla="*/ 3389918 h 3389918"/>
              <a:gd name="connsiteX1" fmla="*/ 3791307 w 5450408"/>
              <a:gd name="connsiteY1" fmla="*/ 9382 h 3389918"/>
              <a:gd name="connsiteX2" fmla="*/ 5450408 w 5450408"/>
              <a:gd name="connsiteY2" fmla="*/ 0 h 3389918"/>
              <a:gd name="connsiteX3" fmla="*/ 5450408 w 5450408"/>
              <a:gd name="connsiteY3" fmla="*/ 3389918 h 3389918"/>
              <a:gd name="connsiteX4" fmla="*/ 0 w 5450408"/>
              <a:gd name="connsiteY4" fmla="*/ 3389918 h 3389918"/>
              <a:gd name="connsiteX5" fmla="*/ 0 w 5450408"/>
              <a:gd name="connsiteY5" fmla="*/ 0 h 33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408" h="3389918">
                <a:moveTo>
                  <a:pt x="0" y="3389918"/>
                </a:moveTo>
                <a:lnTo>
                  <a:pt x="3791307" y="9382"/>
                </a:lnTo>
                <a:lnTo>
                  <a:pt x="5450408" y="0"/>
                </a:lnTo>
                <a:lnTo>
                  <a:pt x="5450408" y="3389918"/>
                </a:lnTo>
                <a:lnTo>
                  <a:pt x="0" y="3389918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5000">
                <a:schemeClr val="bg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74713" y="2968136"/>
            <a:ext cx="5028951" cy="1052107"/>
            <a:chOff x="823378" y="2191656"/>
            <a:chExt cx="5272622" cy="1103086"/>
          </a:xfrm>
        </p:grpSpPr>
        <p:sp>
          <p:nvSpPr>
            <p:cNvPr id="2" name="矩形 1"/>
            <p:cNvSpPr/>
            <p:nvPr/>
          </p:nvSpPr>
          <p:spPr>
            <a:xfrm>
              <a:off x="874713" y="2191656"/>
              <a:ext cx="5221287" cy="11030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23378" y="2377904"/>
              <a:ext cx="4606853" cy="707886"/>
              <a:chOff x="4225483" y="1291744"/>
              <a:chExt cx="4606853" cy="70788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349145" y="1440649"/>
                <a:ext cx="3483191" cy="48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accent2"/>
                    </a:solidFill>
                    <a:latin typeface="+mn-ea"/>
                  </a:rPr>
                  <a:t>项目背景</a:t>
                </a:r>
                <a:endParaRPr lang="zh-CN" altLang="en-US" sz="2400" b="1" dirty="0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225483" y="1291744"/>
                <a:ext cx="11255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4000">
                    <a:solidFill>
                      <a:schemeClr val="accent2"/>
                    </a:solidFill>
                  </a:rPr>
                  <a:t>01.</a:t>
                </a:r>
                <a:endParaRPr lang="zh-CN" altLang="en-US" sz="40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37301" y="2968135"/>
            <a:ext cx="5028951" cy="1052107"/>
            <a:chOff x="823378" y="2191656"/>
            <a:chExt cx="5272622" cy="1103086"/>
          </a:xfrm>
        </p:grpSpPr>
        <p:sp>
          <p:nvSpPr>
            <p:cNvPr id="27" name="矩形 26"/>
            <p:cNvSpPr/>
            <p:nvPr/>
          </p:nvSpPr>
          <p:spPr>
            <a:xfrm>
              <a:off x="874713" y="2191656"/>
              <a:ext cx="5221287" cy="11030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23378" y="2377904"/>
              <a:ext cx="4606853" cy="742186"/>
              <a:chOff x="4225483" y="1291744"/>
              <a:chExt cx="4606853" cy="74218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5349145" y="1440649"/>
                <a:ext cx="3483191" cy="48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accent2"/>
                    </a:solidFill>
                    <a:latin typeface="+mn-ea"/>
                  </a:rPr>
                  <a:t>防疫控制中心</a:t>
                </a:r>
                <a:endParaRPr lang="zh-CN" altLang="en-US" sz="2400" b="1" dirty="0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225483" y="1291744"/>
                <a:ext cx="1125590" cy="742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4000">
                    <a:solidFill>
                      <a:schemeClr val="accent2"/>
                    </a:solidFill>
                  </a:rPr>
                  <a:t>02.</a:t>
                </a:r>
                <a:endParaRPr lang="zh-CN" altLang="en-US" sz="40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74713" y="4565843"/>
            <a:ext cx="5028951" cy="1052107"/>
            <a:chOff x="823378" y="2191656"/>
            <a:chExt cx="5272622" cy="1103086"/>
          </a:xfrm>
        </p:grpSpPr>
        <p:sp>
          <p:nvSpPr>
            <p:cNvPr id="33" name="矩形 32"/>
            <p:cNvSpPr/>
            <p:nvPr/>
          </p:nvSpPr>
          <p:spPr>
            <a:xfrm>
              <a:off x="874713" y="2191656"/>
              <a:ext cx="5221287" cy="11030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23378" y="2377904"/>
              <a:ext cx="4606853" cy="742186"/>
              <a:chOff x="4225483" y="1291744"/>
              <a:chExt cx="4606853" cy="742186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5349145" y="1450848"/>
                <a:ext cx="3483191" cy="48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accent2"/>
                    </a:solidFill>
                    <a:latin typeface="+mn-ea"/>
                  </a:rPr>
                  <a:t>防疫智能</a:t>
                </a:r>
                <a:r>
                  <a:rPr lang="zh-CN" altLang="en-US" sz="2400" b="1" dirty="0">
                    <a:solidFill>
                      <a:schemeClr val="accent2"/>
                    </a:solidFill>
                    <a:latin typeface="+mn-ea"/>
                  </a:rPr>
                  <a:t>设备</a:t>
                </a:r>
                <a:endParaRPr lang="zh-CN" altLang="en-US" sz="2400" b="1" dirty="0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225483" y="1291744"/>
                <a:ext cx="1125590" cy="742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4000">
                    <a:solidFill>
                      <a:schemeClr val="accent2"/>
                    </a:solidFill>
                  </a:rPr>
                  <a:t>03.</a:t>
                </a:r>
                <a:endParaRPr lang="zh-CN" altLang="en-US" sz="40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337301" y="4565842"/>
            <a:ext cx="5028951" cy="1052107"/>
            <a:chOff x="823378" y="2191656"/>
            <a:chExt cx="5272622" cy="1103086"/>
          </a:xfrm>
        </p:grpSpPr>
        <p:sp>
          <p:nvSpPr>
            <p:cNvPr id="39" name="矩形 38"/>
            <p:cNvSpPr/>
            <p:nvPr/>
          </p:nvSpPr>
          <p:spPr>
            <a:xfrm>
              <a:off x="874713" y="2191656"/>
              <a:ext cx="5221287" cy="11030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23378" y="2377904"/>
              <a:ext cx="4606853" cy="742186"/>
              <a:chOff x="4225483" y="1291744"/>
              <a:chExt cx="4606853" cy="742186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5349145" y="1461047"/>
                <a:ext cx="3483191" cy="48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accent2"/>
                    </a:solidFill>
                    <a:latin typeface="+mn-ea"/>
                  </a:rPr>
                  <a:t>社会公众服务</a:t>
                </a:r>
                <a:endParaRPr lang="zh-CN" altLang="en-US" sz="2400" b="1" dirty="0">
                  <a:solidFill>
                    <a:schemeClr val="accent2"/>
                  </a:solidFill>
                  <a:latin typeface="+mn-ea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225483" y="1291744"/>
                <a:ext cx="1125590" cy="742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4000">
                    <a:solidFill>
                      <a:schemeClr val="accent2"/>
                    </a:solidFill>
                  </a:rPr>
                  <a:t>04.</a:t>
                </a:r>
                <a:endParaRPr lang="zh-CN" altLang="en-US" sz="40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268663" y="1334493"/>
            <a:ext cx="4886568" cy="1487641"/>
            <a:chOff x="5402407" y="282835"/>
            <a:chExt cx="4886568" cy="1487641"/>
          </a:xfrm>
        </p:grpSpPr>
        <p:sp>
          <p:nvSpPr>
            <p:cNvPr id="45" name="文本框 44"/>
            <p:cNvSpPr txBox="1"/>
            <p:nvPr/>
          </p:nvSpPr>
          <p:spPr>
            <a:xfrm>
              <a:off x="5402407" y="1247256"/>
              <a:ext cx="3295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>
                  <a:solidFill>
                    <a:schemeClr val="accent2"/>
                  </a:solidFill>
                </a:rPr>
                <a:t>CONTENTS</a:t>
              </a:r>
              <a:endParaRPr lang="zh-CN" altLang="en-US" sz="2800" b="1">
                <a:solidFill>
                  <a:schemeClr val="accent2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402983" y="282835"/>
              <a:ext cx="48859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0" b="1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目录</a:t>
              </a:r>
              <a:endParaRPr lang="en-US" altLang="zh-CN" sz="6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1" name="图片 50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37" y="1480493"/>
            <a:ext cx="2717800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36" name="矩形 35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2" h="472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建设成效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38" name="图片 37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1157" y="1158385"/>
            <a:ext cx="4941507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集疫情信息查询、人员健康管理、疫情防控管理、防疫巡查管理、及预报预警于一体的防疫安全管理系统。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8923" y="2704291"/>
            <a:ext cx="3669068" cy="4961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人员登记智能化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8923" y="3401440"/>
            <a:ext cx="3669068" cy="4961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人员健康可视化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88923" y="4111559"/>
            <a:ext cx="3669068" cy="4961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疫情防控科学化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8923" y="4821678"/>
            <a:ext cx="3669068" cy="4961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防疫巡查精准化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8923" y="5514791"/>
            <a:ext cx="3669068" cy="4961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防疫物资数字化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/>
          <a:stretch>
            <a:fillRect/>
          </a:stretch>
        </p:blipFill>
        <p:spPr>
          <a:xfrm>
            <a:off x="5121275" y="1696085"/>
            <a:ext cx="6890385" cy="43148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8923" y="6194241"/>
            <a:ext cx="3669068" cy="4961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防疫预警实时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</a:rPr>
              <a:t>化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620688"/>
            <a:ext cx="12192000" cy="2520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784" y="4293056"/>
            <a:ext cx="12192000" cy="1944256"/>
            <a:chOff x="-24680" y="4581128"/>
            <a:chExt cx="12192000" cy="1944256"/>
          </a:xfrm>
        </p:grpSpPr>
        <p:sp>
          <p:nvSpPr>
            <p:cNvPr id="237" name="矩形 236"/>
            <p:cNvSpPr/>
            <p:nvPr/>
          </p:nvSpPr>
          <p:spPr bwMode="auto">
            <a:xfrm>
              <a:off x="-24680" y="4581128"/>
              <a:ext cx="12192000" cy="720000"/>
            </a:xfrm>
            <a:prstGeom prst="rect">
              <a:avLst/>
            </a:prstGeom>
            <a:solidFill>
              <a:srgbClr val="D8DAD6"/>
            </a:solidFill>
            <a:ln w="9525" cap="flat" cmpd="sng" algn="ctr">
              <a:solidFill>
                <a:srgbClr val="D8DA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 bwMode="auto">
            <a:xfrm>
              <a:off x="-24680" y="4725384"/>
              <a:ext cx="12192000" cy="1800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7408" y="2132856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Adobe 仿宋 Std R" panose="02020400000000000000" pitchFamily="18" charset="-122"/>
                <a:cs typeface="Times New Roman" panose="02020603050405020304" pitchFamily="18" charset="0"/>
              </a:rPr>
              <a:t>Part  Three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Adobe 仿宋 Std R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767408" y="32571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硬件产品</a:t>
            </a:r>
            <a:endParaRPr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7848" y="3300662"/>
            <a:ext cx="161198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硬件设备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功能介绍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5129" y="3300661"/>
            <a:ext cx="161198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图例展示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1" name="图片 10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本框 89"/>
          <p:cNvSpPr txBox="1"/>
          <p:nvPr/>
        </p:nvSpPr>
        <p:spPr>
          <a:xfrm>
            <a:off x="1216881" y="282469"/>
            <a:ext cx="46742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防疫智能</a:t>
            </a: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设备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5" name="圆角矩形 4"/>
          <p:cNvSpPr/>
          <p:nvPr/>
        </p:nvSpPr>
        <p:spPr>
          <a:xfrm rot="2700000">
            <a:off x="3349217" y="3693115"/>
            <a:ext cx="5280587" cy="765303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圆角矩形 4"/>
          <p:cNvSpPr/>
          <p:nvPr/>
        </p:nvSpPr>
        <p:spPr>
          <a:xfrm rot="8100000">
            <a:off x="3349220" y="3693115"/>
            <a:ext cx="5280587" cy="765303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15165" y="3001416"/>
            <a:ext cx="2148695" cy="2148693"/>
            <a:chOff x="3686373" y="2075063"/>
            <a:chExt cx="1611520" cy="1611520"/>
          </a:xfrm>
        </p:grpSpPr>
        <p:sp>
          <p:nvSpPr>
            <p:cNvPr id="28" name="椭圆 27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TextBox 42"/>
            <p:cNvSpPr txBox="1"/>
            <p:nvPr/>
          </p:nvSpPr>
          <p:spPr>
            <a:xfrm>
              <a:off x="3972506" y="3017197"/>
              <a:ext cx="1061828" cy="346249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</a:rPr>
                <a:t>硬件设备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1" name="TextBox 43"/>
          <p:cNvSpPr txBox="1"/>
          <p:nvPr/>
        </p:nvSpPr>
        <p:spPr>
          <a:xfrm>
            <a:off x="4159855" y="2293297"/>
            <a:ext cx="466794" cy="46166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98860" y="2405819"/>
            <a:ext cx="2688024" cy="30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人体热成像仪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58"/>
          <p:cNvSpPr txBox="1"/>
          <p:nvPr/>
        </p:nvSpPr>
        <p:spPr>
          <a:xfrm>
            <a:off x="7244692" y="2293297"/>
            <a:ext cx="503664" cy="46166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67771" y="2399215"/>
            <a:ext cx="268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智能人脸测温闸机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60"/>
          <p:cNvSpPr txBox="1"/>
          <p:nvPr/>
        </p:nvSpPr>
        <p:spPr>
          <a:xfrm>
            <a:off x="7244692" y="5348900"/>
            <a:ext cx="513282" cy="46166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67771" y="5441230"/>
            <a:ext cx="268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人证温识别一体机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62"/>
          <p:cNvSpPr txBox="1"/>
          <p:nvPr/>
        </p:nvSpPr>
        <p:spPr>
          <a:xfrm>
            <a:off x="4183537" y="5348900"/>
            <a:ext cx="503664" cy="46166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59285" y="5579732"/>
            <a:ext cx="2688024" cy="30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手持测温仪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p:transition spd="slow" advTm="1217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026274" y="2290621"/>
            <a:ext cx="936024" cy="2813772"/>
            <a:chOff x="814328" y="3205741"/>
            <a:chExt cx="1356392" cy="419083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05741"/>
              <a:ext cx="1356392" cy="419083"/>
              <a:chOff x="4304043" y="1200001"/>
              <a:chExt cx="3837944" cy="2672020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62"/>
              <p:cNvSpPr/>
              <p:nvPr/>
            </p:nvSpPr>
            <p:spPr>
              <a:xfrm>
                <a:off x="4304043" y="1286668"/>
                <a:ext cx="3837944" cy="258535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圆角矩形 63"/>
              <p:cNvSpPr/>
              <p:nvPr/>
            </p:nvSpPr>
            <p:spPr>
              <a:xfrm>
                <a:off x="4351926" y="1200001"/>
                <a:ext cx="3742174" cy="258535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874408" y="3255908"/>
              <a:ext cx="1236228" cy="275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手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持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测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温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仪</a:t>
              </a:r>
              <a:endParaRPr lang="en-US" altLang="zh-CN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216660" y="282575"/>
            <a:ext cx="56762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硬件及参数</a:t>
            </a:r>
            <a:r>
              <a:rPr lang="en-US" altLang="zh-CN" sz="3600" b="1" dirty="0">
                <a:solidFill>
                  <a:schemeClr val="accent1"/>
                </a:solidFill>
                <a:latin typeface="+mn-ea"/>
              </a:rPr>
              <a:t>--</a:t>
            </a: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巡查设备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544906" y="1486427"/>
            <a:ext cx="6692439" cy="43308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热成像专业型手持测温热像仪；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热成像：分辨率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160 × 120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          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焦距：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3mm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                     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视场角：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38.3°× 50°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                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最小测量距离：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15cm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测温精度：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±0.5℃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                            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测温范围：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30℃~45℃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工作温度和湿度：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10℃-35℃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，湿度小于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95%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防护等级：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IP54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重量：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350g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9" name="图片 8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57323" y="1241534"/>
            <a:ext cx="1541620" cy="22807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81" y="3078410"/>
            <a:ext cx="2470606" cy="24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3940810" y="6061075"/>
            <a:ext cx="3944620" cy="29654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ts val="16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供现场巡查人员试用的采集设备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736393" y="2241983"/>
            <a:ext cx="936024" cy="2813772"/>
            <a:chOff x="814328" y="3205741"/>
            <a:chExt cx="1356392" cy="419083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05741"/>
              <a:ext cx="1356392" cy="419083"/>
              <a:chOff x="4304043" y="1200001"/>
              <a:chExt cx="3837944" cy="2672020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62"/>
              <p:cNvSpPr/>
              <p:nvPr/>
            </p:nvSpPr>
            <p:spPr>
              <a:xfrm>
                <a:off x="4304043" y="1286668"/>
                <a:ext cx="3837944" cy="258535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圆角矩形 63"/>
              <p:cNvSpPr/>
              <p:nvPr/>
            </p:nvSpPr>
            <p:spPr>
              <a:xfrm>
                <a:off x="4351926" y="1200001"/>
                <a:ext cx="3742174" cy="258535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836133" y="3241420"/>
              <a:ext cx="1236228" cy="33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人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体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热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成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像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仪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216660" y="282575"/>
            <a:ext cx="61836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硬件及参数</a:t>
            </a:r>
            <a:r>
              <a:rPr lang="en-US" altLang="zh-CN" sz="3600" b="1" dirty="0">
                <a:solidFill>
                  <a:schemeClr val="accent1"/>
                </a:solidFill>
                <a:latin typeface="+mn-ea"/>
              </a:rPr>
              <a:t>--</a:t>
            </a: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智能采集设备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066821" y="2038045"/>
            <a:ext cx="7806255" cy="322164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支持红外热成像测温；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测温范围测温范围：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30~45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℃；</a:t>
            </a:r>
            <a:endParaRPr lang="zh-CN" altLang="zh-CN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支持温度异常检测、支持联动声音报警人体体温过高触发报警“体温异常请复核体温”；</a:t>
            </a:r>
            <a:endParaRPr lang="zh-CN" altLang="zh-CN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人体测温支持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AI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人脸检测，多目标同时检测体温；</a:t>
            </a:r>
            <a:endParaRPr lang="zh-CN" altLang="zh-CN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测温布控支持快速布控，支持三脚架配合简易安装；</a:t>
            </a:r>
            <a:endParaRPr lang="zh-CN" altLang="zh-CN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测温精度测温精度：±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0.3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℃。</a:t>
            </a:r>
            <a:endParaRPr lang="zh-CN" altLang="zh-CN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9" name="图片 8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877310" y="5778500"/>
            <a:ext cx="6722745" cy="29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应用场景：交通主管部门，项目指挥部，项目部等人员进出口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2122892" y="1975273"/>
            <a:ext cx="514871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93413" y="2274220"/>
            <a:ext cx="936024" cy="2813772"/>
            <a:chOff x="814328" y="3205741"/>
            <a:chExt cx="1356392" cy="419083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05741"/>
              <a:ext cx="1356392" cy="419083"/>
              <a:chOff x="4304043" y="1200001"/>
              <a:chExt cx="3837944" cy="2672020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62"/>
              <p:cNvSpPr/>
              <p:nvPr/>
            </p:nvSpPr>
            <p:spPr>
              <a:xfrm>
                <a:off x="4304043" y="1286668"/>
                <a:ext cx="3837944" cy="258535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圆角矩形 63"/>
              <p:cNvSpPr/>
              <p:nvPr/>
            </p:nvSpPr>
            <p:spPr>
              <a:xfrm>
                <a:off x="4351926" y="1200001"/>
                <a:ext cx="3742174" cy="258535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836133" y="3241420"/>
              <a:ext cx="1236228" cy="33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人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体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热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成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像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仪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216660" y="282575"/>
            <a:ext cx="751014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硬件及参数</a:t>
            </a:r>
            <a:r>
              <a:rPr lang="en-US" altLang="zh-CN" sz="3600" b="1" dirty="0">
                <a:solidFill>
                  <a:schemeClr val="accent1"/>
                </a:solidFill>
                <a:latin typeface="+mn-ea"/>
                <a:sym typeface="+mn-ea"/>
              </a:rPr>
              <a:t>--</a:t>
            </a:r>
            <a:r>
              <a:rPr lang="zh-CN" altLang="en-US" sz="3600" b="1" dirty="0">
                <a:solidFill>
                  <a:schemeClr val="accent1"/>
                </a:solidFill>
                <a:latin typeface="+mn-ea"/>
                <a:sym typeface="+mn-ea"/>
              </a:rPr>
              <a:t>智能采集设备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  <a:p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3" name="图片 22" descr="C:\Work Program\测试\1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42" y="1749048"/>
            <a:ext cx="7699933" cy="42642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4" name="图片 23" descr="C:\Users\zq\AppData\Local\Temp\1582282192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61" y="1789313"/>
            <a:ext cx="2194161" cy="18917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6" name="图片 25" descr="C:\Users\zq\AppData\Local\Temp\1582282192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60" y="4121549"/>
            <a:ext cx="2194161" cy="18917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2" name="图片 11" descr="图片包含 物体&#10;&#10;描述已自动生成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918240" y="1689125"/>
            <a:ext cx="936024" cy="3687271"/>
            <a:chOff x="814328" y="3181206"/>
            <a:chExt cx="1356392" cy="443619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181206"/>
              <a:ext cx="1356392" cy="443619"/>
              <a:chOff x="4304043" y="1043564"/>
              <a:chExt cx="3837944" cy="2828458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62"/>
              <p:cNvSpPr/>
              <p:nvPr/>
            </p:nvSpPr>
            <p:spPr>
              <a:xfrm>
                <a:off x="4304043" y="1043564"/>
                <a:ext cx="3837944" cy="2828458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圆角矩形 63"/>
              <p:cNvSpPr/>
              <p:nvPr/>
            </p:nvSpPr>
            <p:spPr>
              <a:xfrm>
                <a:off x="4351926" y="1200001"/>
                <a:ext cx="3742174" cy="258535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836133" y="3241420"/>
              <a:ext cx="1236228" cy="3554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人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证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温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识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别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一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体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机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硬件及参数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27836" y="1552074"/>
            <a:ext cx="6775012" cy="39343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采用立式金属支架设计，支持移动快速部署，现场安装简单方便；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采用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10.1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英寸触摸显示屏，支持在屏幕显示人员最高体温检测数据；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采用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200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万广角宽动态摄像头，人脸识别距离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0.3~2m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，适应身高范围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1.4m-1.9m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采用非接触式体温检测模块，温度检测距离在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0.15m~3m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之间可配置，有效检测距离为配置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  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距离±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10cm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，检测精度±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0.3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℃；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采用深度学习算法，脱机支持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50000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人脸库，识别速度快，准确率高达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99.99%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工作模式支持身份验证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+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测温模式和快速测温模式（人脸检测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+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测温）；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支持配置快速测温模式（人脸检测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+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测温），支持温度异常抓拍、语音预警；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支持网络数据实时上传，远查看人员体温以及相关数据报表。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9" name="图片 8" descr="C:\Users\zq\AppData\Local\Temp\1582281403(1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69" y="1756410"/>
            <a:ext cx="2567940" cy="334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318385" y="5835015"/>
            <a:ext cx="6722745" cy="29654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ts val="16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应用场景：交通主管部门，项目指挥部，项目部等人员进出口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918240" y="1689125"/>
            <a:ext cx="936024" cy="3687271"/>
            <a:chOff x="814328" y="3181206"/>
            <a:chExt cx="1356392" cy="443619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181206"/>
              <a:ext cx="1356392" cy="443619"/>
              <a:chOff x="4304043" y="1043564"/>
              <a:chExt cx="3837944" cy="2828458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圆角矩形 62"/>
              <p:cNvSpPr/>
              <p:nvPr/>
            </p:nvSpPr>
            <p:spPr>
              <a:xfrm>
                <a:off x="4304043" y="1043564"/>
                <a:ext cx="3837944" cy="2828458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圆角矩形 63"/>
              <p:cNvSpPr/>
              <p:nvPr/>
            </p:nvSpPr>
            <p:spPr>
              <a:xfrm>
                <a:off x="4351926" y="1200001"/>
                <a:ext cx="3742174" cy="258535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836133" y="3241420"/>
              <a:ext cx="1236228" cy="3554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智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能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人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脸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测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温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闸</a:t>
              </a:r>
              <a:endParaRPr lang="en-US" altLang="zh-CN" sz="2400" dirty="0">
                <a:solidFill>
                  <a:schemeClr val="accent1"/>
                </a:solidFill>
              </a:endParaRPr>
            </a:p>
            <a:p>
              <a:pPr lvl="0"/>
              <a:r>
                <a:rPr lang="zh-CN" altLang="en-US" sz="2400" dirty="0">
                  <a:solidFill>
                    <a:schemeClr val="accent1"/>
                  </a:solidFill>
                </a:rPr>
                <a:t>机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硬件及参数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152419" y="1286644"/>
            <a:ext cx="6967517" cy="13234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支持人脸识别和自动红外非接触测温，；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测温精度：±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0.3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℃；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支持温度异常预警和非法闯入预警，可设置温度异常禁止通行和；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温度监测时间小于等于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1.5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秒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,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支持快速通行，高效初筛温度异常人员。</a:t>
            </a:r>
            <a:endParaRPr lang="zh-CN" altLang="zh-CN" sz="1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2682838"/>
            <a:ext cx="6569243" cy="333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233295" y="6019165"/>
            <a:ext cx="7555230" cy="29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应用场景：工程项目所在地封闭施工区域劳务人员及技术人员进场通道</a:t>
            </a:r>
            <a:endParaRPr lang="zh-CN" altLang="en-US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620688"/>
            <a:ext cx="12192000" cy="2520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4680" y="4293056"/>
            <a:ext cx="12192000" cy="1944256"/>
            <a:chOff x="-24680" y="4581128"/>
            <a:chExt cx="12192000" cy="1944256"/>
          </a:xfrm>
        </p:grpSpPr>
        <p:sp>
          <p:nvSpPr>
            <p:cNvPr id="237" name="矩形 236"/>
            <p:cNvSpPr/>
            <p:nvPr/>
          </p:nvSpPr>
          <p:spPr bwMode="auto">
            <a:xfrm>
              <a:off x="-24680" y="4581128"/>
              <a:ext cx="12192000" cy="720000"/>
            </a:xfrm>
            <a:prstGeom prst="rect">
              <a:avLst/>
            </a:prstGeom>
            <a:solidFill>
              <a:srgbClr val="D8DAD6"/>
            </a:solidFill>
            <a:ln w="9525" cap="flat" cmpd="sng" algn="ctr">
              <a:solidFill>
                <a:srgbClr val="D8DA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 bwMode="auto">
            <a:xfrm>
              <a:off x="-24680" y="4725384"/>
              <a:ext cx="12192000" cy="1800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7408" y="2132856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Adobe 仿宋 Std R" panose="02020400000000000000" pitchFamily="18" charset="-122"/>
                <a:cs typeface="Times New Roman" panose="02020603050405020304" pitchFamily="18" charset="0"/>
              </a:rPr>
              <a:t>Part  Four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Adobe 仿宋 Std R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767408" y="32571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社会公众服务</a:t>
            </a:r>
            <a:endParaRPr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216881" y="333857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社会公众服务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63" y="1604843"/>
            <a:ext cx="5584644" cy="3095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组合 13"/>
          <p:cNvGrpSpPr/>
          <p:nvPr/>
        </p:nvGrpSpPr>
        <p:grpSpPr>
          <a:xfrm>
            <a:off x="8788485" y="2921580"/>
            <a:ext cx="430952" cy="662232"/>
            <a:chOff x="1999823" y="3016578"/>
            <a:chExt cx="430952" cy="662232"/>
          </a:xfrm>
        </p:grpSpPr>
        <p:sp>
          <p:nvSpPr>
            <p:cNvPr id="15" name="箭头: 右 14"/>
            <p:cNvSpPr/>
            <p:nvPr/>
          </p:nvSpPr>
          <p:spPr>
            <a:xfrm>
              <a:off x="1999823" y="3016578"/>
              <a:ext cx="430952" cy="32758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/>
            <p:cNvSpPr/>
            <p:nvPr/>
          </p:nvSpPr>
          <p:spPr>
            <a:xfrm rot="10800000">
              <a:off x="1999823" y="3351229"/>
              <a:ext cx="430952" cy="327581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5400000">
            <a:off x="5673090" y="4693794"/>
            <a:ext cx="430952" cy="662232"/>
            <a:chOff x="1999823" y="3016578"/>
            <a:chExt cx="430952" cy="662232"/>
          </a:xfrm>
        </p:grpSpPr>
        <p:sp>
          <p:nvSpPr>
            <p:cNvPr id="18" name="箭头: 右 17"/>
            <p:cNvSpPr/>
            <p:nvPr/>
          </p:nvSpPr>
          <p:spPr>
            <a:xfrm>
              <a:off x="1999823" y="3016578"/>
              <a:ext cx="430952" cy="32758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右 18"/>
            <p:cNvSpPr/>
            <p:nvPr/>
          </p:nvSpPr>
          <p:spPr>
            <a:xfrm rot="10800000">
              <a:off x="1999823" y="3351229"/>
              <a:ext cx="430952" cy="327581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/>
          <p:cNvSpPr/>
          <p:nvPr/>
        </p:nvSpPr>
        <p:spPr>
          <a:xfrm>
            <a:off x="691233" y="2859579"/>
            <a:ext cx="1814367" cy="528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三维空间轨迹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384195" y="5428497"/>
            <a:ext cx="9049644" cy="528697"/>
            <a:chOff x="1384195" y="5428497"/>
            <a:chExt cx="9049644" cy="528697"/>
          </a:xfrm>
        </p:grpSpPr>
        <p:sp>
          <p:nvSpPr>
            <p:cNvPr id="2" name="流程图: 磁盘 1"/>
            <p:cNvSpPr/>
            <p:nvPr/>
          </p:nvSpPr>
          <p:spPr>
            <a:xfrm>
              <a:off x="1384195" y="5428498"/>
              <a:ext cx="1580415" cy="528695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防疫应急中心</a:t>
              </a:r>
              <a:endParaRPr lang="zh-CN" altLang="en-US" dirty="0"/>
            </a:p>
          </p:txBody>
        </p:sp>
        <p:sp>
          <p:nvSpPr>
            <p:cNvPr id="24" name="流程图: 磁盘 23"/>
            <p:cNvSpPr/>
            <p:nvPr/>
          </p:nvSpPr>
          <p:spPr>
            <a:xfrm>
              <a:off x="3241277" y="5428499"/>
              <a:ext cx="1580415" cy="528695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交通部门</a:t>
              </a:r>
              <a:endParaRPr lang="zh-CN" altLang="en-US" dirty="0"/>
            </a:p>
          </p:txBody>
        </p:sp>
        <p:sp>
          <p:nvSpPr>
            <p:cNvPr id="25" name="流程图: 磁盘 24"/>
            <p:cNvSpPr/>
            <p:nvPr/>
          </p:nvSpPr>
          <p:spPr>
            <a:xfrm>
              <a:off x="5098359" y="5428498"/>
              <a:ext cx="1580415" cy="528695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公安部门</a:t>
              </a:r>
              <a:endParaRPr lang="zh-CN" altLang="en-US" dirty="0"/>
            </a:p>
          </p:txBody>
        </p:sp>
        <p:sp>
          <p:nvSpPr>
            <p:cNvPr id="26" name="流程图: 磁盘 25"/>
            <p:cNvSpPr/>
            <p:nvPr/>
          </p:nvSpPr>
          <p:spPr>
            <a:xfrm>
              <a:off x="6974229" y="5428498"/>
              <a:ext cx="1580415" cy="528695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卫健委</a:t>
              </a:r>
              <a:endParaRPr lang="zh-CN" altLang="en-US" dirty="0"/>
            </a:p>
          </p:txBody>
        </p:sp>
        <p:sp>
          <p:nvSpPr>
            <p:cNvPr id="27" name="流程图: 磁盘 26"/>
            <p:cNvSpPr/>
            <p:nvPr/>
          </p:nvSpPr>
          <p:spPr>
            <a:xfrm>
              <a:off x="8853424" y="5428497"/>
              <a:ext cx="1580415" cy="528695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……</a:t>
              </a:r>
              <a:endParaRPr lang="zh-CN" altLang="en-US" dirty="0"/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1216881" y="5005788"/>
            <a:ext cx="9662474" cy="1020296"/>
          </a:xfrm>
          <a:prstGeom prst="roundRect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1384195" y="4773333"/>
            <a:ext cx="1484937" cy="528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</a:rPr>
              <a:t>数据共享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流程图: 磁盘 27"/>
          <p:cNvSpPr/>
          <p:nvPr/>
        </p:nvSpPr>
        <p:spPr>
          <a:xfrm>
            <a:off x="9450715" y="2566901"/>
            <a:ext cx="2172534" cy="567046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红黄绿健康平台</a:t>
            </a:r>
            <a:endParaRPr lang="zh-CN" altLang="en-US" dirty="0"/>
          </a:p>
        </p:txBody>
      </p:sp>
      <p:sp>
        <p:nvSpPr>
          <p:cNvPr id="29" name="流程图: 磁盘 28"/>
          <p:cNvSpPr/>
          <p:nvPr/>
        </p:nvSpPr>
        <p:spPr>
          <a:xfrm>
            <a:off x="9450715" y="3143412"/>
            <a:ext cx="2172534" cy="476613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宁归来</a:t>
            </a:r>
            <a:endParaRPr lang="zh-CN" altLang="en-US" dirty="0"/>
          </a:p>
        </p:txBody>
      </p:sp>
      <p:sp>
        <p:nvSpPr>
          <p:cNvPr id="30" name="矩形: 圆角 29"/>
          <p:cNvSpPr/>
          <p:nvPr/>
        </p:nvSpPr>
        <p:spPr>
          <a:xfrm>
            <a:off x="9315931" y="2214441"/>
            <a:ext cx="2580696" cy="1926283"/>
          </a:xfrm>
          <a:prstGeom prst="roundRect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/>
          <p:cNvSpPr/>
          <p:nvPr/>
        </p:nvSpPr>
        <p:spPr>
          <a:xfrm>
            <a:off x="9450715" y="1950093"/>
            <a:ext cx="1484937" cy="528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</a:rPr>
              <a:t>数据共享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1015" y="6131895"/>
            <a:ext cx="185820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保障人员安全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612747" y="2439242"/>
            <a:ext cx="2069737" cy="1369371"/>
          </a:xfrm>
          <a:prstGeom prst="roundRect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加号 33"/>
          <p:cNvSpPr/>
          <p:nvPr/>
        </p:nvSpPr>
        <p:spPr>
          <a:xfrm>
            <a:off x="2562157" y="2994820"/>
            <a:ext cx="393486" cy="365289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706391" y="2213232"/>
            <a:ext cx="1305197" cy="528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UWB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</a:rPr>
              <a:t>技术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69120" y="6139579"/>
            <a:ext cx="1858201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数据共享互通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74229" y="6150449"/>
            <a:ext cx="1858201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助力疫情防控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2" name="流程图: 磁盘 31"/>
          <p:cNvSpPr/>
          <p:nvPr/>
        </p:nvSpPr>
        <p:spPr>
          <a:xfrm>
            <a:off x="9450715" y="3642252"/>
            <a:ext cx="2172534" cy="476613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……</a:t>
            </a:r>
            <a:endParaRPr lang="zh-CN" altLang="en-US" dirty="0"/>
          </a:p>
        </p:txBody>
      </p:sp>
      <p:pic>
        <p:nvPicPr>
          <p:cNvPr id="38" name="图片 37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2780" y="1144270"/>
            <a:ext cx="11821160" cy="29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搭建互联、共享的防疫公众服务平台，对接政府、第三方数据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，为交通行业复工项目做好防疫保障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620688"/>
            <a:ext cx="12192000" cy="2520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4680" y="4293056"/>
            <a:ext cx="12192000" cy="1944256"/>
            <a:chOff x="-24680" y="4581128"/>
            <a:chExt cx="12192000" cy="1944256"/>
          </a:xfrm>
        </p:grpSpPr>
        <p:sp>
          <p:nvSpPr>
            <p:cNvPr id="237" name="矩形 236"/>
            <p:cNvSpPr/>
            <p:nvPr/>
          </p:nvSpPr>
          <p:spPr bwMode="auto">
            <a:xfrm>
              <a:off x="-24680" y="4581128"/>
              <a:ext cx="12192000" cy="720000"/>
            </a:xfrm>
            <a:prstGeom prst="rect">
              <a:avLst/>
            </a:prstGeom>
            <a:solidFill>
              <a:srgbClr val="D8DAD6"/>
            </a:solidFill>
            <a:ln w="9525" cap="flat" cmpd="sng" algn="ctr">
              <a:solidFill>
                <a:srgbClr val="D8DA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 bwMode="auto">
            <a:xfrm>
              <a:off x="-24680" y="4725384"/>
              <a:ext cx="12192000" cy="1800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7408" y="2132856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Adobe 仿宋 Std R" panose="02020400000000000000" pitchFamily="18" charset="-122"/>
                <a:cs typeface="Times New Roman" panose="02020603050405020304" pitchFamily="18" charset="0"/>
              </a:rPr>
              <a:t>Part  One</a:t>
            </a:r>
            <a:endParaRPr lang="zh-CN" altLang="en-US" sz="6600" b="1" dirty="0">
              <a:solidFill>
                <a:schemeClr val="bg1"/>
              </a:solidFill>
              <a:latin typeface="Times New Roman" panose="02020603050405020304" pitchFamily="18" charset="0"/>
              <a:ea typeface="Adobe 仿宋 Std R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767408" y="32571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项目背景</a:t>
            </a:r>
            <a:endParaRPr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0914" y="3355942"/>
            <a:ext cx="1611985" cy="78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建设背景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城市背景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1638" y="3355942"/>
            <a:ext cx="161198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项目目的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1" name="图片 10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323446" y="3956692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pc="600" dirty="0">
                <a:latin typeface="微软雅黑" panose="020B0503020204020204" charset="-122"/>
                <a:ea typeface="微软雅黑" panose="020B0503020204020204" charset="-122"/>
                <a:cs typeface="经典综艺体简" panose="02010609000101010101" pitchFamily="49" charset="-122"/>
              </a:rPr>
              <a:t>防疫卫士    “疫”网打尽</a:t>
            </a:r>
            <a:endParaRPr lang="zh-CN" altLang="en-US" sz="3200" b="1" spc="600" dirty="0">
              <a:latin typeface="微软雅黑" panose="020B0503020204020204" charset="-122"/>
              <a:ea typeface="微软雅黑" panose="020B0503020204020204" charset="-122"/>
              <a:cs typeface="经典综艺体简" panose="0201060900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052" y="4899974"/>
            <a:ext cx="1750068" cy="17794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81" y="4954116"/>
            <a:ext cx="1750068" cy="17253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1292932" y="7326885"/>
            <a:ext cx="2685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江苏东交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91869" y="7326885"/>
            <a:ext cx="2685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叶炜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图片包含 地板, 室内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2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22159" y="231669"/>
            <a:ext cx="1295777" cy="1354193"/>
            <a:chOff x="322159" y="231669"/>
            <a:chExt cx="1295777" cy="1354193"/>
          </a:xfrm>
        </p:grpSpPr>
        <p:sp>
          <p:nvSpPr>
            <p:cNvPr id="36" name="矩形 35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2" h="472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建设背景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24" name="图片 123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5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" y="3888310"/>
            <a:ext cx="5910695" cy="2879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98" y="1006436"/>
            <a:ext cx="5567619" cy="314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25308" y="1620885"/>
            <a:ext cx="4604115" cy="1648136"/>
            <a:chOff x="725308" y="1620885"/>
            <a:chExt cx="4604115" cy="1648136"/>
          </a:xfrm>
        </p:grpSpPr>
        <p:sp>
          <p:nvSpPr>
            <p:cNvPr id="421" name="Freeform: Shape 37"/>
            <p:cNvSpPr/>
            <p:nvPr/>
          </p:nvSpPr>
          <p:spPr bwMode="auto">
            <a:xfrm>
              <a:off x="5257814" y="1769920"/>
              <a:ext cx="1174" cy="11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2" name="Freeform: Shape 38"/>
            <p:cNvSpPr/>
            <p:nvPr/>
          </p:nvSpPr>
          <p:spPr bwMode="auto">
            <a:xfrm>
              <a:off x="5257814" y="1769920"/>
              <a:ext cx="1174" cy="11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897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6" name="圆角矩形 38"/>
            <p:cNvSpPr/>
            <p:nvPr/>
          </p:nvSpPr>
          <p:spPr>
            <a:xfrm>
              <a:off x="725308" y="1907491"/>
              <a:ext cx="1914193" cy="44701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ym typeface="+mn-ea"/>
                </a:rPr>
                <a:t>复工潮即将到来</a:t>
              </a:r>
              <a:endParaRPr lang="zh-CN" altLang="en-US" sz="1600" dirty="0"/>
            </a:p>
          </p:txBody>
        </p:sp>
        <p:sp>
          <p:nvSpPr>
            <p:cNvPr id="559" name="圆角矩形 41"/>
            <p:cNvSpPr/>
            <p:nvPr/>
          </p:nvSpPr>
          <p:spPr>
            <a:xfrm>
              <a:off x="725308" y="2822004"/>
              <a:ext cx="1914193" cy="44701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ym typeface="+mn-ea"/>
                </a:rPr>
                <a:t>疫情防控责任重大</a:t>
              </a:r>
              <a:endParaRPr lang="zh-CN" altLang="en-US" sz="1600" dirty="0"/>
            </a:p>
          </p:txBody>
        </p:sp>
        <p:sp>
          <p:nvSpPr>
            <p:cNvPr id="562" name="圆角矩形 44"/>
            <p:cNvSpPr/>
            <p:nvPr/>
          </p:nvSpPr>
          <p:spPr>
            <a:xfrm>
              <a:off x="3237600" y="1907491"/>
              <a:ext cx="2091823" cy="447017"/>
            </a:xfrm>
            <a:prstGeom prst="round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复工项目数量多</a:t>
              </a:r>
              <a:endParaRPr lang="zh-CN" altLang="en-US" sz="1600" dirty="0"/>
            </a:p>
          </p:txBody>
        </p:sp>
        <p:sp>
          <p:nvSpPr>
            <p:cNvPr id="565" name="圆角矩形 47"/>
            <p:cNvSpPr/>
            <p:nvPr/>
          </p:nvSpPr>
          <p:spPr>
            <a:xfrm>
              <a:off x="3237600" y="2822004"/>
              <a:ext cx="2091823" cy="44701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ym typeface="+mn-ea"/>
                </a:rPr>
                <a:t>复工后人员相对密集</a:t>
              </a:r>
              <a:endParaRPr lang="zh-CN" altLang="en-US" sz="1600" dirty="0"/>
            </a:p>
          </p:txBody>
        </p:sp>
        <p:sp>
          <p:nvSpPr>
            <p:cNvPr id="567" name="燕尾形 49"/>
            <p:cNvSpPr/>
            <p:nvPr/>
          </p:nvSpPr>
          <p:spPr>
            <a:xfrm rot="5400000">
              <a:off x="1587310" y="1568626"/>
              <a:ext cx="216024" cy="32054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8" name="燕尾形 50"/>
            <p:cNvSpPr/>
            <p:nvPr/>
          </p:nvSpPr>
          <p:spPr>
            <a:xfrm rot="5400000">
              <a:off x="1561483" y="2497758"/>
              <a:ext cx="216024" cy="320542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9" name="燕尾形 51"/>
            <p:cNvSpPr/>
            <p:nvPr/>
          </p:nvSpPr>
          <p:spPr>
            <a:xfrm rot="5400000">
              <a:off x="4175500" y="1570647"/>
              <a:ext cx="216024" cy="320542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0" name="燕尾形 52"/>
            <p:cNvSpPr/>
            <p:nvPr/>
          </p:nvSpPr>
          <p:spPr>
            <a:xfrm rot="5400000">
              <a:off x="4175500" y="2497758"/>
              <a:ext cx="216024" cy="32054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1" name="Round Same Side Corner Rectangle 4"/>
          <p:cNvSpPr/>
          <p:nvPr/>
        </p:nvSpPr>
        <p:spPr>
          <a:xfrm>
            <a:off x="5998690" y="965198"/>
            <a:ext cx="519737" cy="58021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箭头: 五边形 8"/>
          <p:cNvSpPr/>
          <p:nvPr/>
        </p:nvSpPr>
        <p:spPr>
          <a:xfrm>
            <a:off x="5998134" y="3749343"/>
            <a:ext cx="1050384" cy="404008"/>
          </a:xfrm>
          <a:prstGeom prst="homePlat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2" name="箭头: 五边形 571"/>
          <p:cNvSpPr/>
          <p:nvPr/>
        </p:nvSpPr>
        <p:spPr>
          <a:xfrm rot="10800000">
            <a:off x="5453079" y="1248919"/>
            <a:ext cx="1050384" cy="404008"/>
          </a:xfrm>
          <a:prstGeom prst="homePlat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874064" y="1266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背景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73" name="文本框 572"/>
          <p:cNvSpPr txBox="1"/>
          <p:nvPr/>
        </p:nvSpPr>
        <p:spPr>
          <a:xfrm>
            <a:off x="5997718" y="37498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现状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6" name="Freeform: Shape 37"/>
          <p:cNvSpPr/>
          <p:nvPr/>
        </p:nvSpPr>
        <p:spPr bwMode="auto">
          <a:xfrm>
            <a:off x="11515612" y="4509878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87" name="Freeform: Shape 38"/>
          <p:cNvSpPr/>
          <p:nvPr/>
        </p:nvSpPr>
        <p:spPr bwMode="auto">
          <a:xfrm>
            <a:off x="11515612" y="4509878"/>
            <a:ext cx="1174" cy="117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897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88" name="圆角矩形 38"/>
          <p:cNvSpPr/>
          <p:nvPr/>
        </p:nvSpPr>
        <p:spPr>
          <a:xfrm>
            <a:off x="6983106" y="4647449"/>
            <a:ext cx="2091823" cy="447017"/>
          </a:xfrm>
          <a:prstGeom prst="roundRect">
            <a:avLst/>
          </a:prstGeom>
          <a:solidFill>
            <a:srgbClr val="9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ym typeface="+mn-ea"/>
              </a:rPr>
              <a:t>复工</a:t>
            </a:r>
            <a:r>
              <a:rPr lang="zh-CN" altLang="en-US" sz="1600" dirty="0">
                <a:sym typeface="+mn-ea"/>
              </a:rPr>
              <a:t>人员户籍复杂</a:t>
            </a:r>
            <a:endParaRPr lang="zh-CN" altLang="en-US" sz="1600" dirty="0"/>
          </a:p>
        </p:txBody>
      </p:sp>
      <p:sp>
        <p:nvSpPr>
          <p:cNvPr id="589" name="圆角矩形 41"/>
          <p:cNvSpPr/>
          <p:nvPr/>
        </p:nvSpPr>
        <p:spPr>
          <a:xfrm>
            <a:off x="6983106" y="5561962"/>
            <a:ext cx="2091823" cy="4470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缺乏</a:t>
            </a:r>
            <a:r>
              <a:rPr lang="zh-CN" altLang="en-US" sz="1600" dirty="0"/>
              <a:t>防疫</a:t>
            </a:r>
            <a:r>
              <a:rPr lang="zh-CN" altLang="en-US" sz="1600" dirty="0"/>
              <a:t>信息化管理</a:t>
            </a:r>
            <a:endParaRPr lang="zh-CN" altLang="en-US" sz="1600" dirty="0"/>
          </a:p>
        </p:txBody>
      </p:sp>
      <p:sp>
        <p:nvSpPr>
          <p:cNvPr id="590" name="圆角矩形 44"/>
          <p:cNvSpPr/>
          <p:nvPr/>
        </p:nvSpPr>
        <p:spPr>
          <a:xfrm>
            <a:off x="9495398" y="4647449"/>
            <a:ext cx="2091823" cy="447017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防疫管理人员投入大</a:t>
            </a:r>
            <a:endParaRPr lang="zh-CN" altLang="en-US" sz="1600" dirty="0"/>
          </a:p>
        </p:txBody>
      </p:sp>
      <p:sp>
        <p:nvSpPr>
          <p:cNvPr id="591" name="圆角矩形 47"/>
          <p:cNvSpPr/>
          <p:nvPr/>
        </p:nvSpPr>
        <p:spPr>
          <a:xfrm>
            <a:off x="9495398" y="5561962"/>
            <a:ext cx="2091823" cy="4470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实时预警途径有限</a:t>
            </a:r>
            <a:endParaRPr lang="zh-CN" altLang="en-US" sz="1600" dirty="0"/>
          </a:p>
        </p:txBody>
      </p:sp>
      <p:sp>
        <p:nvSpPr>
          <p:cNvPr id="592" name="燕尾形 49"/>
          <p:cNvSpPr/>
          <p:nvPr/>
        </p:nvSpPr>
        <p:spPr>
          <a:xfrm rot="5400000">
            <a:off x="7921005" y="4316577"/>
            <a:ext cx="216024" cy="320542"/>
          </a:xfrm>
          <a:prstGeom prst="chevron">
            <a:avLst/>
          </a:prstGeom>
          <a:solidFill>
            <a:srgbClr val="9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3" name="燕尾形 50"/>
          <p:cNvSpPr/>
          <p:nvPr/>
        </p:nvSpPr>
        <p:spPr>
          <a:xfrm rot="5400000">
            <a:off x="7921006" y="5237716"/>
            <a:ext cx="216024" cy="320542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4" name="燕尾形 51"/>
          <p:cNvSpPr/>
          <p:nvPr/>
        </p:nvSpPr>
        <p:spPr>
          <a:xfrm rot="5400000">
            <a:off x="10433298" y="4310605"/>
            <a:ext cx="216024" cy="320542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5" name="燕尾形 52"/>
          <p:cNvSpPr/>
          <p:nvPr/>
        </p:nvSpPr>
        <p:spPr>
          <a:xfrm rot="5400000">
            <a:off x="10433298" y="5237716"/>
            <a:ext cx="216024" cy="32054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66"/>
          <p:cNvGrpSpPr/>
          <p:nvPr/>
        </p:nvGrpSpPr>
        <p:grpSpPr bwMode="auto">
          <a:xfrm>
            <a:off x="2360279" y="1489745"/>
            <a:ext cx="7318743" cy="5099845"/>
            <a:chOff x="720" y="839"/>
            <a:chExt cx="3740" cy="3146"/>
          </a:xfrm>
          <a:solidFill>
            <a:schemeClr val="bg1">
              <a:lumMod val="75000"/>
            </a:schemeClr>
          </a:solidFill>
        </p:grpSpPr>
        <p:sp>
          <p:nvSpPr>
            <p:cNvPr id="4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solidFill>
              <a:srgbClr val="FFC000"/>
            </a:solidFill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solidFill>
              <a:srgbClr val="C00000"/>
            </a:solidFill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2214880" y="3108960"/>
            <a:ext cx="7952105" cy="579755"/>
          </a:xfrm>
          <a:prstGeom prst="roundRect">
            <a:avLst>
              <a:gd name="adj" fmla="val 5681"/>
            </a:avLst>
          </a:prstGeom>
          <a:noFill/>
          <a:ln w="19050">
            <a:solidFill>
              <a:schemeClr val="accent1"/>
            </a:solidFill>
            <a:round/>
          </a:ln>
        </p:spPr>
        <p:txBody>
          <a:bodyPr lIns="82811" tIns="41405" rIns="82811" bIns="41405"/>
          <a:lstStyle/>
          <a:p>
            <a:pPr lvl="2"/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2260600" y="3030220"/>
            <a:ext cx="7670165" cy="641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811" tIns="41405" rIns="82811" bIns="4140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共同免费提供系统软件平台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905137" y="5445935"/>
            <a:ext cx="8607356" cy="513080"/>
          </a:xfrm>
          <a:prstGeom prst="rect">
            <a:avLst/>
          </a:prstGeom>
          <a:solidFill>
            <a:srgbClr val="595959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lIns="82811" tIns="41405" rIns="82811" bIns="41405">
            <a:spAutoFit/>
          </a:bodyPr>
          <a:lstStyle/>
          <a:p>
            <a:pPr algn="ctr" defTabSz="0">
              <a:tabLst>
                <a:tab pos="7716520" algn="r"/>
              </a:tabLst>
              <a:defRPr/>
            </a:pPr>
            <a:r>
              <a:rPr lang="zh-CN" altLang="en-US" sz="2800" b="1" noProof="1">
                <a:solidFill>
                  <a:schemeClr val="bg1"/>
                </a:solidFill>
                <a:sym typeface="Arial" panose="020B0604020202020204"/>
              </a:rPr>
              <a:t>共建智慧防疫新模式，共同保障</a:t>
            </a:r>
            <a:r>
              <a:rPr lang="zh-CN" altLang="en-US" sz="2800" b="1" noProof="1">
                <a:solidFill>
                  <a:schemeClr val="bg1"/>
                </a:solidFill>
                <a:sym typeface="Arial" panose="020B0604020202020204"/>
              </a:rPr>
              <a:t>工程复工疫情防控</a:t>
            </a:r>
            <a:endParaRPr lang="zh-CN" altLang="en-US" sz="2800" b="1" noProof="1">
              <a:solidFill>
                <a:schemeClr val="bg1"/>
              </a:solidFill>
              <a:sym typeface="Arial" panose="020B0604020202020204"/>
            </a:endParaRPr>
          </a:p>
        </p:txBody>
      </p:sp>
      <p:sp>
        <p:nvSpPr>
          <p:cNvPr id="30" name="圆角矩形 29"/>
          <p:cNvSpPr>
            <a:spLocks noChangeArrowheads="1"/>
          </p:cNvSpPr>
          <p:nvPr/>
        </p:nvSpPr>
        <p:spPr bwMode="auto">
          <a:xfrm>
            <a:off x="7912735" y="1934845"/>
            <a:ext cx="2254250" cy="387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</a:ln>
        </p:spPr>
        <p:txBody>
          <a:bodyPr lIns="82811" tIns="41405" rIns="82811" bIns="41405"/>
          <a:lstStyle/>
          <a:p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2" name="圆角矩形 31"/>
          <p:cNvSpPr>
            <a:spLocks noChangeArrowheads="1"/>
          </p:cNvSpPr>
          <p:nvPr/>
        </p:nvSpPr>
        <p:spPr bwMode="auto">
          <a:xfrm>
            <a:off x="2214795" y="1934648"/>
            <a:ext cx="2252133" cy="38732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noFill/>
            <a:round/>
          </a:ln>
        </p:spPr>
        <p:txBody>
          <a:bodyPr lIns="82811" tIns="41405" rIns="82811" bIns="41405"/>
          <a:lstStyle/>
          <a:p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243741" y="1950803"/>
            <a:ext cx="2023229" cy="3898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lIns="82811" tIns="41405" rIns="82811" bIns="41405">
            <a:spAutoFit/>
          </a:bodyPr>
          <a:lstStyle/>
          <a:p>
            <a:pPr algn="ctr" fontAlgn="auto"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东交智控科技</a:t>
            </a:r>
            <a:endParaRPr lang="zh-CN" altLang="en-US" sz="2000" b="1" noProof="1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967345" y="1950720"/>
            <a:ext cx="2245360" cy="3898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82811" tIns="41405" rIns="82811" bIns="41405">
            <a:spAutoFit/>
          </a:bodyPr>
          <a:lstStyle/>
          <a:p>
            <a:pPr algn="ctr" fontAlgn="auto"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江苏交通运输学会</a:t>
            </a:r>
            <a:endParaRPr lang="zh-CN" altLang="en-US" sz="2000" b="1" noProof="1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6" name="燕尾形 35"/>
          <p:cNvSpPr>
            <a:spLocks noChangeArrowheads="1"/>
          </p:cNvSpPr>
          <p:nvPr/>
        </p:nvSpPr>
        <p:spPr bwMode="auto">
          <a:xfrm rot="-5400000" flipH="1" flipV="1">
            <a:off x="8663305" y="4237990"/>
            <a:ext cx="751205" cy="598805"/>
          </a:xfrm>
          <a:prstGeom prst="chevron">
            <a:avLst>
              <a:gd name="adj" fmla="val 39398"/>
            </a:avLst>
          </a:prstGeom>
          <a:solidFill>
            <a:srgbClr val="FF0000"/>
          </a:solidFill>
          <a:ln w="9525">
            <a:noFill/>
            <a:round/>
          </a:ln>
        </p:spPr>
        <p:txBody>
          <a:bodyPr lIns="82811" tIns="41405" rIns="82811" bIns="41405"/>
          <a:lstStyle/>
          <a:p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7" name="燕尾形 36"/>
          <p:cNvSpPr>
            <a:spLocks noChangeArrowheads="1"/>
          </p:cNvSpPr>
          <p:nvPr/>
        </p:nvSpPr>
        <p:spPr bwMode="auto">
          <a:xfrm rot="-5400000" flipH="1" flipV="1">
            <a:off x="2966085" y="4236720"/>
            <a:ext cx="749300" cy="598805"/>
          </a:xfrm>
          <a:prstGeom prst="chevron">
            <a:avLst>
              <a:gd name="adj" fmla="val 39398"/>
            </a:avLst>
          </a:prstGeom>
          <a:solidFill>
            <a:srgbClr val="FF0000"/>
          </a:solidFill>
          <a:ln w="9525">
            <a:noFill/>
            <a:round/>
          </a:ln>
        </p:spPr>
        <p:txBody>
          <a:bodyPr lIns="82811" tIns="41405" rIns="82811" bIns="41405"/>
          <a:lstStyle/>
          <a:p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城市背景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905137" y="1123522"/>
            <a:ext cx="8607356" cy="574675"/>
          </a:xfrm>
          <a:prstGeom prst="rect">
            <a:avLst/>
          </a:prstGeom>
          <a:solidFill>
            <a:srgbClr val="FF0000"/>
          </a:solidFill>
          <a:ln w="28575">
            <a:noFill/>
          </a:ln>
          <a:scene3d>
            <a:camera prst="orthographicFront"/>
            <a:lightRig rig="threePt" dir="t"/>
          </a:scene3d>
          <a:sp3d/>
        </p:spPr>
        <p:txBody>
          <a:bodyPr wrap="square" lIns="82811" tIns="41405" rIns="82811" bIns="41405">
            <a:spAutoFit/>
          </a:bodyPr>
          <a:lstStyle/>
          <a:p>
            <a:pPr algn="ctr" defTabSz="0">
              <a:tabLst>
                <a:tab pos="7716520" algn="r"/>
              </a:tabLst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江苏省交通运输行业</a:t>
            </a:r>
            <a:r>
              <a:rPr lang="zh-CN" altLang="en-US" sz="3200" b="1" noProof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防疫控制中心</a:t>
            </a:r>
            <a:endParaRPr lang="zh-CN" altLang="en-US" sz="3200" b="1" noProof="1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3" name="燕尾形 272"/>
          <p:cNvSpPr>
            <a:spLocks noChangeArrowheads="1"/>
          </p:cNvSpPr>
          <p:nvPr/>
        </p:nvSpPr>
        <p:spPr bwMode="auto">
          <a:xfrm rot="-5400000" flipH="1" flipV="1">
            <a:off x="2880360" y="2434590"/>
            <a:ext cx="749300" cy="598805"/>
          </a:xfrm>
          <a:prstGeom prst="chevron">
            <a:avLst>
              <a:gd name="adj" fmla="val 39398"/>
            </a:avLst>
          </a:prstGeom>
          <a:solidFill>
            <a:srgbClr val="FF0000"/>
          </a:solidFill>
          <a:ln w="9525">
            <a:noFill/>
            <a:round/>
          </a:ln>
        </p:spPr>
        <p:txBody>
          <a:bodyPr lIns="82811" tIns="41405" rIns="82811" bIns="41405"/>
          <a:p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4" name="燕尾形 273"/>
          <p:cNvSpPr>
            <a:spLocks noChangeArrowheads="1"/>
          </p:cNvSpPr>
          <p:nvPr/>
        </p:nvSpPr>
        <p:spPr bwMode="auto">
          <a:xfrm rot="-5400000" flipH="1" flipV="1">
            <a:off x="8663940" y="2416810"/>
            <a:ext cx="751205" cy="598805"/>
          </a:xfrm>
          <a:prstGeom prst="chevron">
            <a:avLst>
              <a:gd name="adj" fmla="val 39398"/>
            </a:avLst>
          </a:prstGeom>
          <a:solidFill>
            <a:srgbClr val="FF0000"/>
          </a:solidFill>
          <a:ln w="9525">
            <a:noFill/>
            <a:round/>
          </a:ln>
        </p:spPr>
        <p:txBody>
          <a:bodyPr lIns="82811" tIns="41405" rIns="82811" bIns="41405"/>
          <a:p>
            <a:endParaRPr lang="zh-CN" altLang="en-US" sz="1705">
              <a:solidFill>
                <a:srgbClr val="434343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14:flash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006321" y="3871706"/>
            <a:ext cx="2673314" cy="2682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666040" y="1189096"/>
            <a:ext cx="10680568" cy="5365225"/>
            <a:chOff x="1370459" y="1938565"/>
            <a:chExt cx="8748363" cy="4502068"/>
          </a:xfrm>
          <a:solidFill>
            <a:schemeClr val="accent4"/>
          </a:solidFill>
        </p:grpSpPr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931732" y="1938565"/>
              <a:ext cx="2187090" cy="2251032"/>
            </a:xfrm>
            <a:prstGeom prst="rect">
              <a:avLst/>
            </a:prstGeom>
            <a:grpFill/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557550" y="1938565"/>
              <a:ext cx="2187091" cy="2251033"/>
            </a:xfrm>
            <a:prstGeom prst="rect">
              <a:avLst/>
            </a:prstGeom>
            <a:grpFill/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370461" y="4189599"/>
              <a:ext cx="2187090" cy="2251032"/>
            </a:xfrm>
            <a:prstGeom prst="rect">
              <a:avLst/>
            </a:prstGeom>
            <a:grpFill/>
          </p:spPr>
        </p:pic>
        <p:sp>
          <p:nvSpPr>
            <p:cNvPr id="23" name="Freeform 12"/>
            <p:cNvSpPr/>
            <p:nvPr/>
          </p:nvSpPr>
          <p:spPr bwMode="auto">
            <a:xfrm>
              <a:off x="5744640" y="1938565"/>
              <a:ext cx="2187091" cy="2480007"/>
            </a:xfrm>
            <a:custGeom>
              <a:avLst/>
              <a:gdLst>
                <a:gd name="T0" fmla="*/ 0 w 1396"/>
                <a:gd name="T1" fmla="*/ 0 h 1538"/>
                <a:gd name="T2" fmla="*/ 1396 w 1396"/>
                <a:gd name="T3" fmla="*/ 0 h 1538"/>
                <a:gd name="T4" fmla="*/ 1396 w 1396"/>
                <a:gd name="T5" fmla="*/ 1396 h 1538"/>
                <a:gd name="T6" fmla="*/ 784 w 1396"/>
                <a:gd name="T7" fmla="*/ 1396 h 1538"/>
                <a:gd name="T8" fmla="*/ 699 w 1396"/>
                <a:gd name="T9" fmla="*/ 1538 h 1538"/>
                <a:gd name="T10" fmla="*/ 612 w 1396"/>
                <a:gd name="T11" fmla="*/ 1396 h 1538"/>
                <a:gd name="T12" fmla="*/ 0 w 1396"/>
                <a:gd name="T13" fmla="*/ 1396 h 1538"/>
                <a:gd name="T14" fmla="*/ 0 w 1396"/>
                <a:gd name="T15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6" h="1538">
                  <a:moveTo>
                    <a:pt x="0" y="0"/>
                  </a:moveTo>
                  <a:lnTo>
                    <a:pt x="1396" y="0"/>
                  </a:lnTo>
                  <a:lnTo>
                    <a:pt x="1396" y="1396"/>
                  </a:lnTo>
                  <a:lnTo>
                    <a:pt x="784" y="1396"/>
                  </a:lnTo>
                  <a:lnTo>
                    <a:pt x="699" y="1538"/>
                  </a:lnTo>
                  <a:lnTo>
                    <a:pt x="612" y="1396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lIns="0" tIns="51847" rIns="0" bIns="51847"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3557550" y="3962239"/>
              <a:ext cx="2187091" cy="2478394"/>
            </a:xfrm>
            <a:custGeom>
              <a:avLst/>
              <a:gdLst>
                <a:gd name="T0" fmla="*/ 0 w 1396"/>
                <a:gd name="T1" fmla="*/ 1537 h 1537"/>
                <a:gd name="T2" fmla="*/ 1396 w 1396"/>
                <a:gd name="T3" fmla="*/ 1537 h 1537"/>
                <a:gd name="T4" fmla="*/ 1396 w 1396"/>
                <a:gd name="T5" fmla="*/ 141 h 1537"/>
                <a:gd name="T6" fmla="*/ 784 w 1396"/>
                <a:gd name="T7" fmla="*/ 141 h 1537"/>
                <a:gd name="T8" fmla="*/ 699 w 1396"/>
                <a:gd name="T9" fmla="*/ 0 h 1537"/>
                <a:gd name="T10" fmla="*/ 612 w 1396"/>
                <a:gd name="T11" fmla="*/ 141 h 1537"/>
                <a:gd name="T12" fmla="*/ 0 w 1396"/>
                <a:gd name="T13" fmla="*/ 141 h 1537"/>
                <a:gd name="T14" fmla="*/ 0 w 1396"/>
                <a:gd name="T15" fmla="*/ 1537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6" h="1537">
                  <a:moveTo>
                    <a:pt x="0" y="1537"/>
                  </a:moveTo>
                  <a:lnTo>
                    <a:pt x="1396" y="1537"/>
                  </a:lnTo>
                  <a:lnTo>
                    <a:pt x="1396" y="141"/>
                  </a:lnTo>
                  <a:lnTo>
                    <a:pt x="784" y="141"/>
                  </a:lnTo>
                  <a:lnTo>
                    <a:pt x="699" y="0"/>
                  </a:lnTo>
                  <a:lnTo>
                    <a:pt x="612" y="141"/>
                  </a:lnTo>
                  <a:lnTo>
                    <a:pt x="0" y="141"/>
                  </a:lnTo>
                  <a:lnTo>
                    <a:pt x="0" y="1537"/>
                  </a:ln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lIns="0" tIns="51847" rIns="0" bIns="51847"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7931731" y="3962239"/>
              <a:ext cx="2187091" cy="2478394"/>
            </a:xfrm>
            <a:custGeom>
              <a:avLst/>
              <a:gdLst>
                <a:gd name="T0" fmla="*/ 0 w 1396"/>
                <a:gd name="T1" fmla="*/ 1537 h 1537"/>
                <a:gd name="T2" fmla="*/ 1396 w 1396"/>
                <a:gd name="T3" fmla="*/ 1537 h 1537"/>
                <a:gd name="T4" fmla="*/ 1396 w 1396"/>
                <a:gd name="T5" fmla="*/ 141 h 1537"/>
                <a:gd name="T6" fmla="*/ 787 w 1396"/>
                <a:gd name="T7" fmla="*/ 141 h 1537"/>
                <a:gd name="T8" fmla="*/ 700 w 1396"/>
                <a:gd name="T9" fmla="*/ 0 h 1537"/>
                <a:gd name="T10" fmla="*/ 612 w 1396"/>
                <a:gd name="T11" fmla="*/ 141 h 1537"/>
                <a:gd name="T12" fmla="*/ 0 w 1396"/>
                <a:gd name="T13" fmla="*/ 141 h 1537"/>
                <a:gd name="T14" fmla="*/ 0 w 1396"/>
                <a:gd name="T15" fmla="*/ 1537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6" h="1537">
                  <a:moveTo>
                    <a:pt x="0" y="1537"/>
                  </a:moveTo>
                  <a:lnTo>
                    <a:pt x="1396" y="1537"/>
                  </a:lnTo>
                  <a:lnTo>
                    <a:pt x="1396" y="141"/>
                  </a:lnTo>
                  <a:lnTo>
                    <a:pt x="787" y="141"/>
                  </a:lnTo>
                  <a:lnTo>
                    <a:pt x="700" y="0"/>
                  </a:lnTo>
                  <a:lnTo>
                    <a:pt x="612" y="141"/>
                  </a:lnTo>
                  <a:lnTo>
                    <a:pt x="0" y="141"/>
                  </a:lnTo>
                  <a:lnTo>
                    <a:pt x="0" y="1537"/>
                  </a:ln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lIns="0" tIns="51847" rIns="0" bIns="51847"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370459" y="1938565"/>
              <a:ext cx="2187091" cy="2480007"/>
            </a:xfrm>
            <a:custGeom>
              <a:avLst/>
              <a:gdLst>
                <a:gd name="T0" fmla="*/ 0 w 1396"/>
                <a:gd name="T1" fmla="*/ 0 h 1538"/>
                <a:gd name="T2" fmla="*/ 1396 w 1396"/>
                <a:gd name="T3" fmla="*/ 0 h 1538"/>
                <a:gd name="T4" fmla="*/ 1396 w 1396"/>
                <a:gd name="T5" fmla="*/ 1396 h 1538"/>
                <a:gd name="T6" fmla="*/ 784 w 1396"/>
                <a:gd name="T7" fmla="*/ 1396 h 1538"/>
                <a:gd name="T8" fmla="*/ 697 w 1396"/>
                <a:gd name="T9" fmla="*/ 1538 h 1538"/>
                <a:gd name="T10" fmla="*/ 612 w 1396"/>
                <a:gd name="T11" fmla="*/ 1396 h 1538"/>
                <a:gd name="T12" fmla="*/ 0 w 1396"/>
                <a:gd name="T13" fmla="*/ 1396 h 1538"/>
                <a:gd name="T14" fmla="*/ 0 w 1396"/>
                <a:gd name="T15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6" h="1538">
                  <a:moveTo>
                    <a:pt x="0" y="0"/>
                  </a:moveTo>
                  <a:lnTo>
                    <a:pt x="1396" y="0"/>
                  </a:lnTo>
                  <a:lnTo>
                    <a:pt x="1396" y="1396"/>
                  </a:lnTo>
                  <a:lnTo>
                    <a:pt x="784" y="1396"/>
                  </a:lnTo>
                  <a:lnTo>
                    <a:pt x="697" y="1538"/>
                  </a:lnTo>
                  <a:lnTo>
                    <a:pt x="612" y="1396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 algn="ctr">
              <a:noFill/>
              <a:prstDash val="solid"/>
            </a:ln>
            <a:effectLst/>
          </p:spPr>
          <p:txBody>
            <a:bodyPr lIns="0" tIns="51847" rIns="0" bIns="51847"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24068" y="2589206"/>
              <a:ext cx="1479874" cy="364709"/>
            </a:xfrm>
            <a:prstGeom prst="rect">
              <a:avLst/>
            </a:prstGeom>
            <a:grpFill/>
          </p:spPr>
          <p:txBody>
            <a:bodyPr wrap="square" lIns="103693" tIns="0" rIns="103693" bIns="0" rtlCol="0" anchor="t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过程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26423" y="2953056"/>
              <a:ext cx="1875163" cy="352478"/>
            </a:xfrm>
            <a:prstGeom prst="rect">
              <a:avLst/>
            </a:prstGeom>
            <a:grpFill/>
          </p:spPr>
          <p:txBody>
            <a:bodyPr wrap="square" lIns="103693" tIns="51847" rIns="103693" bIns="51847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可查、可视</a:t>
              </a:r>
              <a:endParaRPr lang="zh-CN" altLang="en-US" sz="16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8249" y="2581292"/>
              <a:ext cx="1479874" cy="364709"/>
            </a:xfrm>
            <a:prstGeom prst="rect">
              <a:avLst/>
            </a:prstGeom>
            <a:grpFill/>
          </p:spPr>
          <p:txBody>
            <a:bodyPr wrap="square" lIns="103693" tIns="0" rIns="103693" bIns="0" rtlCol="0" anchor="t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管理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00604" y="2945137"/>
              <a:ext cx="1875163" cy="352478"/>
            </a:xfrm>
            <a:prstGeom prst="rect">
              <a:avLst/>
            </a:prstGeom>
            <a:grpFill/>
          </p:spPr>
          <p:txBody>
            <a:bodyPr wrap="square" lIns="103693" tIns="51847" rIns="103693" bIns="51847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协同、高效</a:t>
              </a:r>
              <a:endParaRPr lang="en-US" altLang="zh-CN" sz="16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11159" y="4897023"/>
              <a:ext cx="1479874" cy="364709"/>
            </a:xfrm>
            <a:prstGeom prst="rect">
              <a:avLst/>
            </a:prstGeom>
            <a:grpFill/>
          </p:spPr>
          <p:txBody>
            <a:bodyPr wrap="square" lIns="103693" tIns="0" rIns="103693" bIns="0" rtlCol="0" anchor="t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人员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3515" y="5260870"/>
              <a:ext cx="1875163" cy="352478"/>
            </a:xfrm>
            <a:prstGeom prst="rect">
              <a:avLst/>
            </a:prstGeom>
            <a:grpFill/>
          </p:spPr>
          <p:txBody>
            <a:bodyPr wrap="square" lIns="103693" tIns="51847" rIns="103693" bIns="51847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可知、可控</a:t>
              </a:r>
              <a:endParaRPr lang="zh-CN" altLang="en-US" sz="16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85340" y="4857474"/>
              <a:ext cx="1479874" cy="364709"/>
            </a:xfrm>
            <a:prstGeom prst="rect">
              <a:avLst/>
            </a:prstGeom>
            <a:grpFill/>
          </p:spPr>
          <p:txBody>
            <a:bodyPr wrap="square" lIns="103693" tIns="0" rIns="103693" bIns="0" rtlCol="0" anchor="t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数据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87695" y="5221323"/>
              <a:ext cx="1875163" cy="352478"/>
            </a:xfrm>
            <a:prstGeom prst="rect">
              <a:avLst/>
            </a:prstGeom>
            <a:grpFill/>
          </p:spPr>
          <p:txBody>
            <a:bodyPr wrap="square" lIns="103693" tIns="51847" rIns="103693" bIns="51847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实时、共享</a:t>
              </a:r>
              <a:endParaRPr lang="zh-CN" altLang="en-US" sz="16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项目目的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0" name="图片 19" descr="图片包含 物体&#10;&#10;描述已自动生成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620688"/>
            <a:ext cx="12192000" cy="2520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4680" y="4293056"/>
            <a:ext cx="12192000" cy="1944256"/>
            <a:chOff x="-24680" y="4581128"/>
            <a:chExt cx="12192000" cy="1944256"/>
          </a:xfrm>
        </p:grpSpPr>
        <p:sp>
          <p:nvSpPr>
            <p:cNvPr id="237" name="矩形 236"/>
            <p:cNvSpPr/>
            <p:nvPr/>
          </p:nvSpPr>
          <p:spPr bwMode="auto">
            <a:xfrm>
              <a:off x="-24680" y="4581128"/>
              <a:ext cx="12192000" cy="720000"/>
            </a:xfrm>
            <a:prstGeom prst="rect">
              <a:avLst/>
            </a:prstGeom>
            <a:solidFill>
              <a:srgbClr val="D8DAD6"/>
            </a:solidFill>
            <a:ln w="9525" cap="flat" cmpd="sng" algn="ctr">
              <a:solidFill>
                <a:srgbClr val="D8DA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 bwMode="auto">
            <a:xfrm>
              <a:off x="-24680" y="4725384"/>
              <a:ext cx="12192000" cy="1800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8" name="文本框 237"/>
          <p:cNvSpPr txBox="1"/>
          <p:nvPr/>
        </p:nvSpPr>
        <p:spPr>
          <a:xfrm>
            <a:off x="767408" y="3257188"/>
            <a:ext cx="792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防疫控制中心</a:t>
            </a:r>
            <a:endParaRPr lang="zh-CN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408" y="2132856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Adobe 仿宋 Std R" panose="02020400000000000000" pitchFamily="18" charset="-122"/>
                <a:cs typeface="Times New Roman" panose="02020603050405020304" pitchFamily="18" charset="0"/>
              </a:rPr>
              <a:t>Part  Two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Adobe 仿宋 Std R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9764" y="3355942"/>
            <a:ext cx="161198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系统简述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功能介绍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70170" y="3355942"/>
            <a:ext cx="161198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建设成效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1" name="图片 10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51542" y="244042"/>
            <a:ext cx="1295777" cy="1354193"/>
            <a:chOff x="322159" y="231669"/>
            <a:chExt cx="1295777" cy="1354193"/>
          </a:xfrm>
        </p:grpSpPr>
        <p:sp>
          <p:nvSpPr>
            <p:cNvPr id="36" name="矩形 35"/>
            <p:cNvSpPr/>
            <p:nvPr/>
          </p:nvSpPr>
          <p:spPr>
            <a:xfrm rot="2700000">
              <a:off x="518881" y="486807"/>
              <a:ext cx="1158851" cy="103925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2159" y="231669"/>
              <a:ext cx="733529" cy="733529"/>
              <a:chOff x="366820" y="355496"/>
              <a:chExt cx="629846" cy="62984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66820" y="355496"/>
                <a:ext cx="629846" cy="6298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486145" y="474821"/>
                <a:ext cx="391197" cy="391197"/>
              </a:xfrm>
              <a:custGeom>
                <a:avLst/>
                <a:gdLst>
                  <a:gd name="T0" fmla="*/ 179900 w 473"/>
                  <a:gd name="T1" fmla="*/ 316918 h 473"/>
                  <a:gd name="T2" fmla="*/ 269851 w 473"/>
                  <a:gd name="T3" fmla="*/ 494726 h 473"/>
                  <a:gd name="T4" fmla="*/ 494726 w 473"/>
                  <a:gd name="T5" fmla="*/ 0 h 473"/>
                  <a:gd name="T6" fmla="*/ 0 w 473"/>
                  <a:gd name="T7" fmla="*/ 237427 h 473"/>
                  <a:gd name="T8" fmla="*/ 179900 w 473"/>
                  <a:gd name="T9" fmla="*/ 316918 h 473"/>
                  <a:gd name="T10" fmla="*/ 185130 w 473"/>
                  <a:gd name="T11" fmla="*/ 297045 h 473"/>
                  <a:gd name="T12" fmla="*/ 49159 w 473"/>
                  <a:gd name="T13" fmla="*/ 234289 h 473"/>
                  <a:gd name="T14" fmla="*/ 427786 w 473"/>
                  <a:gd name="T15" fmla="*/ 54388 h 473"/>
                  <a:gd name="T16" fmla="*/ 185130 w 473"/>
                  <a:gd name="T17" fmla="*/ 297045 h 473"/>
                  <a:gd name="T18" fmla="*/ 269851 w 473"/>
                  <a:gd name="T19" fmla="*/ 447659 h 473"/>
                  <a:gd name="T20" fmla="*/ 199773 w 473"/>
                  <a:gd name="T21" fmla="*/ 309596 h 473"/>
                  <a:gd name="T22" fmla="*/ 442429 w 473"/>
                  <a:gd name="T23" fmla="*/ 63802 h 473"/>
                  <a:gd name="T24" fmla="*/ 269851 w 473"/>
                  <a:gd name="T25" fmla="*/ 447659 h 4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2" h="472">
                    <a:moveTo>
                      <a:pt x="172" y="303"/>
                    </a:moveTo>
                    <a:lnTo>
                      <a:pt x="258" y="473"/>
                    </a:lnTo>
                    <a:lnTo>
                      <a:pt x="473" y="0"/>
                    </a:lnTo>
                    <a:lnTo>
                      <a:pt x="0" y="227"/>
                    </a:lnTo>
                    <a:lnTo>
                      <a:pt x="172" y="303"/>
                    </a:lnTo>
                    <a:close/>
                    <a:moveTo>
                      <a:pt x="177" y="284"/>
                    </a:moveTo>
                    <a:lnTo>
                      <a:pt x="47" y="224"/>
                    </a:lnTo>
                    <a:lnTo>
                      <a:pt x="409" y="52"/>
                    </a:lnTo>
                    <a:lnTo>
                      <a:pt x="177" y="284"/>
                    </a:lnTo>
                    <a:close/>
                    <a:moveTo>
                      <a:pt x="258" y="428"/>
                    </a:moveTo>
                    <a:lnTo>
                      <a:pt x="191" y="296"/>
                    </a:lnTo>
                    <a:lnTo>
                      <a:pt x="423" y="61"/>
                    </a:lnTo>
                    <a:lnTo>
                      <a:pt x="258" y="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1059542" y="258677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系统简述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8717261" y="1484602"/>
            <a:ext cx="1506817" cy="1066741"/>
            <a:chOff x="2021" y="1741"/>
            <a:chExt cx="1014" cy="768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gray">
            <a:xfrm>
              <a:off x="2021" y="1950"/>
              <a:ext cx="506" cy="36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gray">
            <a:xfrm>
              <a:off x="2021" y="1950"/>
              <a:ext cx="1014" cy="36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gray">
            <a:xfrm>
              <a:off x="2075" y="1958"/>
              <a:ext cx="882" cy="3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gray">
            <a:xfrm>
              <a:off x="2079" y="1959"/>
              <a:ext cx="883" cy="3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gray">
            <a:xfrm>
              <a:off x="2122" y="1891"/>
              <a:ext cx="795" cy="48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2" name="Group 13"/>
            <p:cNvGrpSpPr/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43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solidFill>
                  <a:srgbClr val="C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gray">
              <a:xfrm>
                <a:off x="4276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8" name="Group 7"/>
          <p:cNvGrpSpPr/>
          <p:nvPr/>
        </p:nvGrpSpPr>
        <p:grpSpPr bwMode="auto">
          <a:xfrm>
            <a:off x="5337786" y="599739"/>
            <a:ext cx="1506817" cy="1092569"/>
            <a:chOff x="2021" y="1741"/>
            <a:chExt cx="1014" cy="768"/>
          </a:xfrm>
        </p:grpSpPr>
        <p:sp>
          <p:nvSpPr>
            <p:cNvPr id="49" name="Oval 8"/>
            <p:cNvSpPr>
              <a:spLocks noChangeArrowheads="1"/>
            </p:cNvSpPr>
            <p:nvPr/>
          </p:nvSpPr>
          <p:spPr bwMode="gray">
            <a:xfrm>
              <a:off x="2021" y="1950"/>
              <a:ext cx="506" cy="36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gray">
            <a:xfrm>
              <a:off x="2021" y="1950"/>
              <a:ext cx="1014" cy="36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gray">
            <a:xfrm>
              <a:off x="2075" y="1958"/>
              <a:ext cx="882" cy="3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gray">
            <a:xfrm>
              <a:off x="2079" y="1959"/>
              <a:ext cx="883" cy="3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gray">
            <a:xfrm>
              <a:off x="2122" y="1891"/>
              <a:ext cx="795" cy="48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4" name="Group 13"/>
            <p:cNvGrpSpPr/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55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solidFill>
                  <a:srgbClr val="C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9" name="Group 18"/>
          <p:cNvGrpSpPr/>
          <p:nvPr/>
        </p:nvGrpSpPr>
        <p:grpSpPr bwMode="auto">
          <a:xfrm rot="638428">
            <a:off x="7304561" y="834241"/>
            <a:ext cx="1509992" cy="1119829"/>
            <a:chOff x="3076" y="1163"/>
            <a:chExt cx="1016" cy="766"/>
          </a:xfrm>
        </p:grpSpPr>
        <p:sp>
          <p:nvSpPr>
            <p:cNvPr id="60" name="Oval 19"/>
            <p:cNvSpPr>
              <a:spLocks noChangeArrowheads="1"/>
            </p:cNvSpPr>
            <p:nvPr/>
          </p:nvSpPr>
          <p:spPr bwMode="gray">
            <a:xfrm>
              <a:off x="3076" y="1371"/>
              <a:ext cx="504" cy="3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gray">
            <a:xfrm>
              <a:off x="3082" y="1371"/>
              <a:ext cx="1010" cy="3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gray">
            <a:xfrm>
              <a:off x="3140" y="1379"/>
              <a:ext cx="876" cy="3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gray">
            <a:xfrm>
              <a:off x="3145" y="1380"/>
              <a:ext cx="876" cy="3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gray">
            <a:xfrm>
              <a:off x="3196" y="1308"/>
              <a:ext cx="789" cy="4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5" name="Group 24"/>
            <p:cNvGrpSpPr/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66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solidFill>
                  <a:srgbClr val="C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0" name="Group 40"/>
          <p:cNvGrpSpPr/>
          <p:nvPr/>
        </p:nvGrpSpPr>
        <p:grpSpPr bwMode="auto">
          <a:xfrm rot="21202363">
            <a:off x="3541989" y="946246"/>
            <a:ext cx="1538572" cy="1170559"/>
            <a:chOff x="941" y="1177"/>
            <a:chExt cx="1036" cy="774"/>
          </a:xfrm>
        </p:grpSpPr>
        <p:sp>
          <p:nvSpPr>
            <p:cNvPr id="71" name="Oval 41"/>
            <p:cNvSpPr>
              <a:spLocks noChangeArrowheads="1"/>
            </p:cNvSpPr>
            <p:nvPr/>
          </p:nvSpPr>
          <p:spPr bwMode="gray">
            <a:xfrm>
              <a:off x="941" y="1378"/>
              <a:ext cx="511" cy="3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Oval 42"/>
            <p:cNvSpPr>
              <a:spLocks noChangeArrowheads="1"/>
            </p:cNvSpPr>
            <p:nvPr/>
          </p:nvSpPr>
          <p:spPr bwMode="gray">
            <a:xfrm>
              <a:off x="945" y="1378"/>
              <a:ext cx="1032" cy="3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Oval 43"/>
            <p:cNvSpPr>
              <a:spLocks noChangeArrowheads="1"/>
            </p:cNvSpPr>
            <p:nvPr/>
          </p:nvSpPr>
          <p:spPr bwMode="gray">
            <a:xfrm>
              <a:off x="1008" y="1397"/>
              <a:ext cx="898" cy="3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Oval 44"/>
            <p:cNvSpPr>
              <a:spLocks noChangeArrowheads="1"/>
            </p:cNvSpPr>
            <p:nvPr/>
          </p:nvSpPr>
          <p:spPr bwMode="gray">
            <a:xfrm>
              <a:off x="1008" y="1397"/>
              <a:ext cx="897" cy="3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Oval 45"/>
            <p:cNvSpPr>
              <a:spLocks noChangeArrowheads="1"/>
            </p:cNvSpPr>
            <p:nvPr/>
          </p:nvSpPr>
          <p:spPr bwMode="gray">
            <a:xfrm>
              <a:off x="1057" y="1322"/>
              <a:ext cx="807" cy="48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8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0" name="Line 50"/>
          <p:cNvSpPr>
            <a:spLocks noChangeShapeType="1"/>
          </p:cNvSpPr>
          <p:nvPr/>
        </p:nvSpPr>
        <p:spPr bwMode="ltGray">
          <a:xfrm>
            <a:off x="4544446" y="2105132"/>
            <a:ext cx="229700" cy="58550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92" tIns="46046" rIns="92092" bIns="46046" anchor="ctr"/>
          <a:lstStyle/>
          <a:p>
            <a:endParaRPr lang="zh-CN" altLang="en-US" sz="100"/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ltGray">
          <a:xfrm flipH="1">
            <a:off x="7392981" y="1875104"/>
            <a:ext cx="392174" cy="558623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92" tIns="46046" rIns="92092" bIns="46046" anchor="ctr"/>
          <a:lstStyle/>
          <a:p>
            <a:endParaRPr lang="zh-CN" altLang="en-US" sz="100"/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ltGray">
          <a:xfrm flipH="1">
            <a:off x="6086105" y="1764293"/>
            <a:ext cx="1587" cy="43188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92" tIns="46046" rIns="92092" bIns="46046" anchor="ctr"/>
          <a:lstStyle/>
          <a:p>
            <a:endParaRPr lang="zh-CN" altLang="en-US" sz="100"/>
          </a:p>
        </p:txBody>
      </p:sp>
      <p:sp>
        <p:nvSpPr>
          <p:cNvPr id="87" name="Line 53"/>
          <p:cNvSpPr>
            <a:spLocks noChangeShapeType="1"/>
          </p:cNvSpPr>
          <p:nvPr/>
        </p:nvSpPr>
        <p:spPr bwMode="ltGray">
          <a:xfrm flipH="1">
            <a:off x="9169044" y="2615662"/>
            <a:ext cx="227875" cy="27067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92" tIns="46046" rIns="92092" bIns="46046" anchor="ctr"/>
          <a:lstStyle/>
          <a:p>
            <a:endParaRPr lang="zh-CN" altLang="en-US" sz="100"/>
          </a:p>
        </p:txBody>
      </p:sp>
      <p:sp>
        <p:nvSpPr>
          <p:cNvPr id="88" name="Text Box 54"/>
          <p:cNvSpPr txBox="1">
            <a:spLocks noChangeArrowheads="1"/>
          </p:cNvSpPr>
          <p:nvPr/>
        </p:nvSpPr>
        <p:spPr bwMode="auto">
          <a:xfrm rot="20715688">
            <a:off x="3665897" y="1389514"/>
            <a:ext cx="1270235" cy="28924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互联网</a:t>
            </a:r>
            <a:endParaRPr lang="zh-CN" altLang="en-US" sz="20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9" name="Text Box 55"/>
          <p:cNvSpPr txBox="1">
            <a:spLocks noChangeArrowheads="1"/>
          </p:cNvSpPr>
          <p:nvPr/>
        </p:nvSpPr>
        <p:spPr bwMode="auto">
          <a:xfrm>
            <a:off x="5459739" y="1048286"/>
            <a:ext cx="1270235" cy="291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4G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5G</a:t>
            </a:r>
            <a:endParaRPr lang="zh-CN" altLang="en-US" sz="20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 rot="1093407">
            <a:off x="7459986" y="1264758"/>
            <a:ext cx="1268648" cy="291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云计算</a:t>
            </a:r>
            <a:endParaRPr lang="zh-CN" altLang="en-US" sz="20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1" name="Text Box 57"/>
          <p:cNvSpPr txBox="1">
            <a:spLocks noChangeArrowheads="1"/>
          </p:cNvSpPr>
          <p:nvPr/>
        </p:nvSpPr>
        <p:spPr bwMode="auto">
          <a:xfrm>
            <a:off x="8852868" y="1838525"/>
            <a:ext cx="1270235" cy="291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智能传感</a:t>
            </a:r>
            <a:endParaRPr lang="zh-CN" altLang="en-US" sz="20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95" name="Group 7"/>
          <p:cNvGrpSpPr/>
          <p:nvPr/>
        </p:nvGrpSpPr>
        <p:grpSpPr bwMode="auto">
          <a:xfrm>
            <a:off x="1828171" y="1596900"/>
            <a:ext cx="1581993" cy="1113835"/>
            <a:chOff x="2021" y="1741"/>
            <a:chExt cx="1014" cy="768"/>
          </a:xfrm>
        </p:grpSpPr>
        <p:sp>
          <p:nvSpPr>
            <p:cNvPr id="96" name="Oval 8"/>
            <p:cNvSpPr>
              <a:spLocks noChangeArrowheads="1"/>
            </p:cNvSpPr>
            <p:nvPr/>
          </p:nvSpPr>
          <p:spPr bwMode="gray">
            <a:xfrm>
              <a:off x="2021" y="1950"/>
              <a:ext cx="506" cy="36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Oval 9"/>
            <p:cNvSpPr>
              <a:spLocks noChangeArrowheads="1"/>
            </p:cNvSpPr>
            <p:nvPr/>
          </p:nvSpPr>
          <p:spPr bwMode="gray">
            <a:xfrm>
              <a:off x="2021" y="1950"/>
              <a:ext cx="1014" cy="36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>
              <a:solidFill>
                <a:srgbClr val="C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gray">
            <a:xfrm>
              <a:off x="2075" y="1958"/>
              <a:ext cx="882" cy="3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Oval 11"/>
            <p:cNvSpPr>
              <a:spLocks noChangeArrowheads="1"/>
            </p:cNvSpPr>
            <p:nvPr/>
          </p:nvSpPr>
          <p:spPr bwMode="gray">
            <a:xfrm>
              <a:off x="2079" y="1959"/>
              <a:ext cx="883" cy="3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sz="100" b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Oval 12"/>
            <p:cNvSpPr>
              <a:spLocks noChangeArrowheads="1"/>
            </p:cNvSpPr>
            <p:nvPr/>
          </p:nvSpPr>
          <p:spPr bwMode="gray">
            <a:xfrm>
              <a:off x="2122" y="1891"/>
              <a:ext cx="795" cy="48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1" name="Group 13"/>
            <p:cNvGrpSpPr/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102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solidFill>
                  <a:srgbClr val="C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Oval 17"/>
              <p:cNvSpPr>
                <a:spLocks noChangeArrowheads="1"/>
              </p:cNvSpPr>
              <p:nvPr/>
            </p:nvSpPr>
            <p:spPr bwMode="gray">
              <a:xfrm>
                <a:off x="4276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hlink"/>
                    </a:solidFill>
                    <a:latin typeface="Verdan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6" name="Line 53"/>
          <p:cNvSpPr>
            <a:spLocks noChangeShapeType="1"/>
          </p:cNvSpPr>
          <p:nvPr/>
        </p:nvSpPr>
        <p:spPr bwMode="ltGray">
          <a:xfrm>
            <a:off x="2714267" y="2717852"/>
            <a:ext cx="151543" cy="235147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92" tIns="46046" rIns="92092" bIns="46046" anchor="ctr"/>
          <a:lstStyle/>
          <a:p>
            <a:endParaRPr lang="zh-CN" altLang="en-US" sz="100"/>
          </a:p>
        </p:txBody>
      </p:sp>
      <p:sp>
        <p:nvSpPr>
          <p:cNvPr id="107" name="Text Box 57"/>
          <p:cNvSpPr txBox="1">
            <a:spLocks noChangeArrowheads="1"/>
          </p:cNvSpPr>
          <p:nvPr/>
        </p:nvSpPr>
        <p:spPr bwMode="auto">
          <a:xfrm>
            <a:off x="1970174" y="2006946"/>
            <a:ext cx="1270235" cy="291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物联网</a:t>
            </a:r>
            <a:endParaRPr lang="zh-CN" altLang="en-US" sz="20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592381" y="3726692"/>
            <a:ext cx="9415906" cy="2806448"/>
            <a:chOff x="1199456" y="1274890"/>
            <a:chExt cx="9468689" cy="4151314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87333" y="1735809"/>
              <a:ext cx="4638918" cy="2754803"/>
            </a:xfrm>
            <a:prstGeom prst="rect">
              <a:avLst/>
            </a:prstGeom>
          </p:spPr>
        </p:pic>
        <p:grpSp>
          <p:nvGrpSpPr>
            <p:cNvPr id="108" name="组合 107"/>
            <p:cNvGrpSpPr/>
            <p:nvPr/>
          </p:nvGrpSpPr>
          <p:grpSpPr>
            <a:xfrm>
              <a:off x="3126188" y="3453709"/>
              <a:ext cx="656497" cy="1248552"/>
              <a:chOff x="3421130" y="3971607"/>
              <a:chExt cx="560710" cy="1066381"/>
            </a:xfrm>
          </p:grpSpPr>
          <p:sp>
            <p:nvSpPr>
              <p:cNvPr id="164" name="Freeform 592"/>
              <p:cNvSpPr/>
              <p:nvPr/>
            </p:nvSpPr>
            <p:spPr bwMode="auto">
              <a:xfrm>
                <a:off x="3429891" y="3971607"/>
                <a:ext cx="551949" cy="1061100"/>
              </a:xfrm>
              <a:custGeom>
                <a:avLst/>
                <a:gdLst/>
                <a:ahLst/>
                <a:cxnLst>
                  <a:cxn ang="0">
                    <a:pos x="0" y="673"/>
                  </a:cxn>
                  <a:cxn ang="0">
                    <a:pos x="0" y="1438"/>
                  </a:cxn>
                  <a:cxn ang="0">
                    <a:pos x="747" y="275"/>
                  </a:cxn>
                  <a:cxn ang="0">
                    <a:pos x="747" y="0"/>
                  </a:cxn>
                  <a:cxn ang="0">
                    <a:pos x="0" y="673"/>
                  </a:cxn>
                </a:cxnLst>
                <a:rect l="0" t="0" r="r" b="b"/>
                <a:pathLst>
                  <a:path w="747" h="1438">
                    <a:moveTo>
                      <a:pt x="0" y="673"/>
                    </a:moveTo>
                    <a:lnTo>
                      <a:pt x="0" y="1438"/>
                    </a:lnTo>
                    <a:lnTo>
                      <a:pt x="747" y="275"/>
                    </a:lnTo>
                    <a:lnTo>
                      <a:pt x="747" y="0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Freeform 592"/>
              <p:cNvSpPr/>
              <p:nvPr/>
            </p:nvSpPr>
            <p:spPr bwMode="auto">
              <a:xfrm>
                <a:off x="3421130" y="3976888"/>
                <a:ext cx="551949" cy="1061100"/>
              </a:xfrm>
              <a:custGeom>
                <a:avLst/>
                <a:gdLst/>
                <a:ahLst/>
                <a:cxnLst>
                  <a:cxn ang="0">
                    <a:pos x="0" y="673"/>
                  </a:cxn>
                  <a:cxn ang="0">
                    <a:pos x="0" y="1438"/>
                  </a:cxn>
                  <a:cxn ang="0">
                    <a:pos x="747" y="275"/>
                  </a:cxn>
                  <a:cxn ang="0">
                    <a:pos x="747" y="0"/>
                  </a:cxn>
                  <a:cxn ang="0">
                    <a:pos x="0" y="673"/>
                  </a:cxn>
                </a:cxnLst>
                <a:rect l="0" t="0" r="r" b="b"/>
                <a:pathLst>
                  <a:path w="747" h="1438">
                    <a:moveTo>
                      <a:pt x="0" y="673"/>
                    </a:moveTo>
                    <a:lnTo>
                      <a:pt x="0" y="1438"/>
                    </a:lnTo>
                    <a:lnTo>
                      <a:pt x="747" y="275"/>
                    </a:lnTo>
                    <a:lnTo>
                      <a:pt x="747" y="0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1199456" y="1305172"/>
              <a:ext cx="2808249" cy="3396161"/>
              <a:chOff x="1775520" y="2136555"/>
              <a:chExt cx="2398508" cy="2900641"/>
            </a:xfrm>
          </p:grpSpPr>
          <p:sp>
            <p:nvSpPr>
              <p:cNvPr id="143" name="Rectangle 582"/>
              <p:cNvSpPr>
                <a:spLocks noChangeArrowheads="1"/>
              </p:cNvSpPr>
              <p:nvPr/>
            </p:nvSpPr>
            <p:spPr bwMode="auto">
              <a:xfrm>
                <a:off x="1775520" y="2209504"/>
                <a:ext cx="1654371" cy="565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4" name="Freeform 583"/>
              <p:cNvSpPr/>
              <p:nvPr/>
            </p:nvSpPr>
            <p:spPr bwMode="auto">
              <a:xfrm>
                <a:off x="3429891" y="2209504"/>
                <a:ext cx="551949" cy="1053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5"/>
                  </a:cxn>
                  <a:cxn ang="0">
                    <a:pos x="741" y="1428"/>
                  </a:cxn>
                  <a:cxn ang="0">
                    <a:pos x="747" y="1183"/>
                  </a:cxn>
                  <a:cxn ang="0">
                    <a:pos x="0" y="0"/>
                  </a:cxn>
                </a:cxnLst>
                <a:rect l="0" t="0" r="r" b="b"/>
                <a:pathLst>
                  <a:path w="747" h="1428">
                    <a:moveTo>
                      <a:pt x="0" y="0"/>
                    </a:moveTo>
                    <a:lnTo>
                      <a:pt x="0" y="765"/>
                    </a:lnTo>
                    <a:lnTo>
                      <a:pt x="741" y="1428"/>
                    </a:lnTo>
                    <a:lnTo>
                      <a:pt x="747" y="1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2477"/>
              <p:cNvSpPr/>
              <p:nvPr/>
            </p:nvSpPr>
            <p:spPr>
              <a:xfrm>
                <a:off x="1844862" y="2136555"/>
                <a:ext cx="1480324" cy="63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人员登记管理</a:t>
                </a:r>
                <a:endParaRPr lang="zh-CN" altLang="en-US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46" name="Rectangle 585"/>
              <p:cNvSpPr>
                <a:spLocks noChangeArrowheads="1"/>
              </p:cNvSpPr>
              <p:nvPr/>
            </p:nvSpPr>
            <p:spPr bwMode="auto">
              <a:xfrm>
                <a:off x="1775520" y="2956258"/>
                <a:ext cx="1654371" cy="565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7" name="Freeform 586"/>
              <p:cNvSpPr/>
              <p:nvPr/>
            </p:nvSpPr>
            <p:spPr bwMode="auto">
              <a:xfrm>
                <a:off x="3429891" y="2956258"/>
                <a:ext cx="547522" cy="615408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0" y="0"/>
                  </a:cxn>
                  <a:cxn ang="0">
                    <a:pos x="741" y="595"/>
                  </a:cxn>
                  <a:cxn ang="0">
                    <a:pos x="741" y="834"/>
                  </a:cxn>
                  <a:cxn ang="0">
                    <a:pos x="0" y="765"/>
                  </a:cxn>
                </a:cxnLst>
                <a:rect l="0" t="0" r="r" b="b"/>
                <a:pathLst>
                  <a:path w="741" h="834">
                    <a:moveTo>
                      <a:pt x="0" y="765"/>
                    </a:moveTo>
                    <a:lnTo>
                      <a:pt x="0" y="0"/>
                    </a:lnTo>
                    <a:lnTo>
                      <a:pt x="741" y="595"/>
                    </a:lnTo>
                    <a:lnTo>
                      <a:pt x="741" y="834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8" name="Rectangle 587"/>
              <p:cNvSpPr>
                <a:spLocks noChangeArrowheads="1"/>
              </p:cNvSpPr>
              <p:nvPr/>
            </p:nvSpPr>
            <p:spPr bwMode="auto">
              <a:xfrm>
                <a:off x="3972984" y="3394571"/>
                <a:ext cx="196282" cy="17709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9" name="Rectangle 34"/>
              <p:cNvSpPr/>
              <p:nvPr/>
            </p:nvSpPr>
            <p:spPr>
              <a:xfrm>
                <a:off x="1846958" y="2899487"/>
                <a:ext cx="1480324" cy="63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健康打卡管理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50" name="Rectangle 588"/>
              <p:cNvSpPr>
                <a:spLocks noChangeArrowheads="1"/>
              </p:cNvSpPr>
              <p:nvPr/>
            </p:nvSpPr>
            <p:spPr bwMode="auto">
              <a:xfrm>
                <a:off x="1775520" y="3720722"/>
                <a:ext cx="1654371" cy="56375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1" name="Freeform 589"/>
              <p:cNvSpPr/>
              <p:nvPr/>
            </p:nvSpPr>
            <p:spPr bwMode="auto">
              <a:xfrm>
                <a:off x="3429891" y="3663166"/>
                <a:ext cx="560803" cy="621312"/>
              </a:xfrm>
              <a:custGeom>
                <a:avLst/>
                <a:gdLst/>
                <a:ahLst/>
                <a:cxnLst>
                  <a:cxn ang="0">
                    <a:pos x="759" y="263"/>
                  </a:cxn>
                  <a:cxn ang="0">
                    <a:pos x="759" y="0"/>
                  </a:cxn>
                  <a:cxn ang="0">
                    <a:pos x="0" y="79"/>
                  </a:cxn>
                  <a:cxn ang="0">
                    <a:pos x="0" y="844"/>
                  </a:cxn>
                  <a:cxn ang="0">
                    <a:pos x="759" y="263"/>
                  </a:cxn>
                </a:cxnLst>
                <a:rect l="0" t="0" r="r" b="b"/>
                <a:pathLst>
                  <a:path w="759" h="844">
                    <a:moveTo>
                      <a:pt x="759" y="263"/>
                    </a:moveTo>
                    <a:lnTo>
                      <a:pt x="759" y="0"/>
                    </a:lnTo>
                    <a:lnTo>
                      <a:pt x="0" y="79"/>
                    </a:lnTo>
                    <a:lnTo>
                      <a:pt x="0" y="844"/>
                    </a:lnTo>
                    <a:lnTo>
                      <a:pt x="759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2" name="Rectangle 590"/>
              <p:cNvSpPr>
                <a:spLocks noChangeArrowheads="1"/>
              </p:cNvSpPr>
              <p:nvPr/>
            </p:nvSpPr>
            <p:spPr bwMode="auto">
              <a:xfrm>
                <a:off x="3972984" y="3664641"/>
                <a:ext cx="196282" cy="19628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3" name="Rectangle 35"/>
              <p:cNvSpPr/>
              <p:nvPr/>
            </p:nvSpPr>
            <p:spPr>
              <a:xfrm>
                <a:off x="1846958" y="3656228"/>
                <a:ext cx="1480324" cy="630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防疫物资管理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54" name="Rectangle 591"/>
              <p:cNvSpPr>
                <a:spLocks noChangeArrowheads="1"/>
              </p:cNvSpPr>
              <p:nvPr/>
            </p:nvSpPr>
            <p:spPr bwMode="auto">
              <a:xfrm>
                <a:off x="1775520" y="4467476"/>
                <a:ext cx="1654371" cy="565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5" name="Rectangle 54"/>
              <p:cNvSpPr/>
              <p:nvPr/>
            </p:nvSpPr>
            <p:spPr>
              <a:xfrm>
                <a:off x="1846958" y="4406709"/>
                <a:ext cx="1480324" cy="630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防疫巡查管理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56" name="Freeform 583"/>
              <p:cNvSpPr/>
              <p:nvPr/>
            </p:nvSpPr>
            <p:spPr bwMode="auto">
              <a:xfrm>
                <a:off x="3425464" y="2204864"/>
                <a:ext cx="551949" cy="1053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5"/>
                  </a:cxn>
                  <a:cxn ang="0">
                    <a:pos x="741" y="1428"/>
                  </a:cxn>
                  <a:cxn ang="0">
                    <a:pos x="747" y="1183"/>
                  </a:cxn>
                  <a:cxn ang="0">
                    <a:pos x="0" y="0"/>
                  </a:cxn>
                </a:cxnLst>
                <a:rect l="0" t="0" r="r" b="b"/>
                <a:pathLst>
                  <a:path w="747" h="1428">
                    <a:moveTo>
                      <a:pt x="0" y="0"/>
                    </a:moveTo>
                    <a:lnTo>
                      <a:pt x="0" y="765"/>
                    </a:lnTo>
                    <a:lnTo>
                      <a:pt x="741" y="1428"/>
                    </a:lnTo>
                    <a:lnTo>
                      <a:pt x="747" y="1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157" name="组合 156"/>
              <p:cNvGrpSpPr/>
              <p:nvPr/>
            </p:nvGrpSpPr>
            <p:grpSpPr>
              <a:xfrm>
                <a:off x="3977746" y="3087605"/>
                <a:ext cx="196282" cy="177096"/>
                <a:chOff x="3559457" y="3048378"/>
                <a:chExt cx="196282" cy="177096"/>
              </a:xfrm>
            </p:grpSpPr>
            <p:sp>
              <p:nvSpPr>
                <p:cNvPr id="162" name="Rectangle 584"/>
                <p:cNvSpPr>
                  <a:spLocks noChangeArrowheads="1"/>
                </p:cNvSpPr>
                <p:nvPr/>
              </p:nvSpPr>
              <p:spPr bwMode="auto">
                <a:xfrm>
                  <a:off x="3559457" y="3048378"/>
                  <a:ext cx="196282" cy="1770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3" name="Rectangle 584"/>
                <p:cNvSpPr>
                  <a:spLocks noChangeArrowheads="1"/>
                </p:cNvSpPr>
                <p:nvPr/>
              </p:nvSpPr>
              <p:spPr bwMode="auto">
                <a:xfrm>
                  <a:off x="3559457" y="3048378"/>
                  <a:ext cx="196282" cy="177096"/>
                </a:xfrm>
                <a:prstGeom prst="rect">
                  <a:avLst/>
                </a:prstGeom>
                <a:solidFill>
                  <a:srgbClr val="FFFFFF">
                    <a:alpha val="53000"/>
                  </a:srgbClr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58" name="Freeform 586"/>
              <p:cNvSpPr/>
              <p:nvPr/>
            </p:nvSpPr>
            <p:spPr bwMode="auto">
              <a:xfrm>
                <a:off x="3426459" y="2954495"/>
                <a:ext cx="547522" cy="615408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0" y="0"/>
                  </a:cxn>
                  <a:cxn ang="0">
                    <a:pos x="741" y="595"/>
                  </a:cxn>
                  <a:cxn ang="0">
                    <a:pos x="741" y="834"/>
                  </a:cxn>
                  <a:cxn ang="0">
                    <a:pos x="0" y="765"/>
                  </a:cxn>
                </a:cxnLst>
                <a:rect l="0" t="0" r="r" b="b"/>
                <a:pathLst>
                  <a:path w="741" h="834">
                    <a:moveTo>
                      <a:pt x="0" y="765"/>
                    </a:moveTo>
                    <a:lnTo>
                      <a:pt x="0" y="0"/>
                    </a:lnTo>
                    <a:lnTo>
                      <a:pt x="741" y="595"/>
                    </a:lnTo>
                    <a:lnTo>
                      <a:pt x="741" y="834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Freeform 589"/>
              <p:cNvSpPr/>
              <p:nvPr/>
            </p:nvSpPr>
            <p:spPr bwMode="auto">
              <a:xfrm>
                <a:off x="3416935" y="3668546"/>
                <a:ext cx="560803" cy="621312"/>
              </a:xfrm>
              <a:custGeom>
                <a:avLst/>
                <a:gdLst/>
                <a:ahLst/>
                <a:cxnLst>
                  <a:cxn ang="0">
                    <a:pos x="759" y="263"/>
                  </a:cxn>
                  <a:cxn ang="0">
                    <a:pos x="759" y="0"/>
                  </a:cxn>
                  <a:cxn ang="0">
                    <a:pos x="0" y="79"/>
                  </a:cxn>
                  <a:cxn ang="0">
                    <a:pos x="0" y="844"/>
                  </a:cxn>
                  <a:cxn ang="0">
                    <a:pos x="759" y="263"/>
                  </a:cxn>
                </a:cxnLst>
                <a:rect l="0" t="0" r="r" b="b"/>
                <a:pathLst>
                  <a:path w="759" h="844">
                    <a:moveTo>
                      <a:pt x="759" y="263"/>
                    </a:moveTo>
                    <a:lnTo>
                      <a:pt x="759" y="0"/>
                    </a:lnTo>
                    <a:lnTo>
                      <a:pt x="0" y="79"/>
                    </a:lnTo>
                    <a:lnTo>
                      <a:pt x="0" y="844"/>
                    </a:lnTo>
                    <a:lnTo>
                      <a:pt x="759" y="263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0" name="Rectangle 587"/>
              <p:cNvSpPr>
                <a:spLocks noChangeArrowheads="1"/>
              </p:cNvSpPr>
              <p:nvPr/>
            </p:nvSpPr>
            <p:spPr bwMode="auto">
              <a:xfrm>
                <a:off x="3974164" y="3402061"/>
                <a:ext cx="196282" cy="177096"/>
              </a:xfrm>
              <a:prstGeom prst="rect">
                <a:avLst/>
              </a:prstGeom>
              <a:solidFill>
                <a:srgbClr val="FFFFFF">
                  <a:alpha val="53000"/>
                </a:srgb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Rectangle 590"/>
              <p:cNvSpPr>
                <a:spLocks noChangeArrowheads="1"/>
              </p:cNvSpPr>
              <p:nvPr/>
            </p:nvSpPr>
            <p:spPr bwMode="auto">
              <a:xfrm>
                <a:off x="3974164" y="3663166"/>
                <a:ext cx="196282" cy="196282"/>
              </a:xfrm>
              <a:prstGeom prst="rect">
                <a:avLst/>
              </a:prstGeom>
              <a:solidFill>
                <a:srgbClr val="FFFFFF">
                  <a:alpha val="53000"/>
                </a:srgb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772315" y="3457165"/>
              <a:ext cx="242120" cy="236112"/>
              <a:chOff x="3972984" y="3974559"/>
              <a:chExt cx="206793" cy="201662"/>
            </a:xfrm>
          </p:grpSpPr>
          <p:sp>
            <p:nvSpPr>
              <p:cNvPr id="141" name="Rectangle 593"/>
              <p:cNvSpPr>
                <a:spLocks noChangeArrowheads="1"/>
              </p:cNvSpPr>
              <p:nvPr/>
            </p:nvSpPr>
            <p:spPr bwMode="auto">
              <a:xfrm>
                <a:off x="3972984" y="3974559"/>
                <a:ext cx="196282" cy="19628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2" name="Rectangle 593"/>
              <p:cNvSpPr>
                <a:spLocks noChangeArrowheads="1"/>
              </p:cNvSpPr>
              <p:nvPr/>
            </p:nvSpPr>
            <p:spPr bwMode="auto">
              <a:xfrm>
                <a:off x="3983495" y="3979939"/>
                <a:ext cx="196282" cy="196282"/>
              </a:xfrm>
              <a:prstGeom prst="rect">
                <a:avLst/>
              </a:prstGeom>
              <a:solidFill>
                <a:srgbClr val="FFFFFF">
                  <a:alpha val="53000"/>
                </a:srgb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8084904" y="3451982"/>
              <a:ext cx="653824" cy="1244096"/>
              <a:chOff x="7656340" y="3970132"/>
              <a:chExt cx="558427" cy="1062575"/>
            </a:xfrm>
          </p:grpSpPr>
          <p:sp>
            <p:nvSpPr>
              <p:cNvPr id="139" name="Freeform 592"/>
              <p:cNvSpPr/>
              <p:nvPr/>
            </p:nvSpPr>
            <p:spPr bwMode="auto">
              <a:xfrm flipH="1">
                <a:off x="7656340" y="3971607"/>
                <a:ext cx="551949" cy="1061100"/>
              </a:xfrm>
              <a:custGeom>
                <a:avLst/>
                <a:gdLst/>
                <a:ahLst/>
                <a:cxnLst>
                  <a:cxn ang="0">
                    <a:pos x="0" y="673"/>
                  </a:cxn>
                  <a:cxn ang="0">
                    <a:pos x="0" y="1438"/>
                  </a:cxn>
                  <a:cxn ang="0">
                    <a:pos x="747" y="275"/>
                  </a:cxn>
                  <a:cxn ang="0">
                    <a:pos x="747" y="0"/>
                  </a:cxn>
                  <a:cxn ang="0">
                    <a:pos x="0" y="673"/>
                  </a:cxn>
                </a:cxnLst>
                <a:rect l="0" t="0" r="r" b="b"/>
                <a:pathLst>
                  <a:path w="747" h="1438">
                    <a:moveTo>
                      <a:pt x="0" y="673"/>
                    </a:moveTo>
                    <a:lnTo>
                      <a:pt x="0" y="1438"/>
                    </a:lnTo>
                    <a:lnTo>
                      <a:pt x="747" y="275"/>
                    </a:lnTo>
                    <a:lnTo>
                      <a:pt x="747" y="0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0" name="Freeform 592"/>
              <p:cNvSpPr/>
              <p:nvPr/>
            </p:nvSpPr>
            <p:spPr bwMode="auto">
              <a:xfrm flipH="1">
                <a:off x="7662818" y="3970132"/>
                <a:ext cx="551949" cy="1061100"/>
              </a:xfrm>
              <a:custGeom>
                <a:avLst/>
                <a:gdLst/>
                <a:ahLst/>
                <a:cxnLst>
                  <a:cxn ang="0">
                    <a:pos x="0" y="673"/>
                  </a:cxn>
                  <a:cxn ang="0">
                    <a:pos x="0" y="1438"/>
                  </a:cxn>
                  <a:cxn ang="0">
                    <a:pos x="747" y="275"/>
                  </a:cxn>
                  <a:cxn ang="0">
                    <a:pos x="747" y="0"/>
                  </a:cxn>
                  <a:cxn ang="0">
                    <a:pos x="0" y="673"/>
                  </a:cxn>
                </a:cxnLst>
                <a:rect l="0" t="0" r="r" b="b"/>
                <a:pathLst>
                  <a:path w="747" h="1438">
                    <a:moveTo>
                      <a:pt x="0" y="673"/>
                    </a:moveTo>
                    <a:lnTo>
                      <a:pt x="0" y="1438"/>
                    </a:lnTo>
                    <a:lnTo>
                      <a:pt x="747" y="275"/>
                    </a:lnTo>
                    <a:lnTo>
                      <a:pt x="747" y="0"/>
                    </a:ln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7859894" y="1274890"/>
              <a:ext cx="2808251" cy="3421188"/>
              <a:chOff x="7464152" y="2110691"/>
              <a:chExt cx="2398508" cy="2922016"/>
            </a:xfrm>
          </p:grpSpPr>
          <p:sp>
            <p:nvSpPr>
              <p:cNvPr id="118" name="Rectangle 582"/>
              <p:cNvSpPr>
                <a:spLocks noChangeArrowheads="1"/>
              </p:cNvSpPr>
              <p:nvPr/>
            </p:nvSpPr>
            <p:spPr bwMode="auto">
              <a:xfrm flipH="1">
                <a:off x="8208289" y="2209504"/>
                <a:ext cx="1654371" cy="565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9" name="Freeform 583"/>
              <p:cNvSpPr/>
              <p:nvPr/>
            </p:nvSpPr>
            <p:spPr bwMode="auto">
              <a:xfrm flipH="1">
                <a:off x="7656340" y="2209504"/>
                <a:ext cx="551949" cy="1053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5"/>
                  </a:cxn>
                  <a:cxn ang="0">
                    <a:pos x="741" y="1428"/>
                  </a:cxn>
                  <a:cxn ang="0">
                    <a:pos x="747" y="1183"/>
                  </a:cxn>
                  <a:cxn ang="0">
                    <a:pos x="0" y="0"/>
                  </a:cxn>
                </a:cxnLst>
                <a:rect l="0" t="0" r="r" b="b"/>
                <a:pathLst>
                  <a:path w="747" h="1428">
                    <a:moveTo>
                      <a:pt x="0" y="0"/>
                    </a:moveTo>
                    <a:lnTo>
                      <a:pt x="0" y="765"/>
                    </a:lnTo>
                    <a:lnTo>
                      <a:pt x="741" y="1428"/>
                    </a:lnTo>
                    <a:lnTo>
                      <a:pt x="747" y="1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Rectangle 2477"/>
              <p:cNvSpPr/>
              <p:nvPr/>
            </p:nvSpPr>
            <p:spPr>
              <a:xfrm flipH="1">
                <a:off x="8282969" y="2110691"/>
                <a:ext cx="1480325" cy="63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防疫区域管理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1" name="Rectangle 585"/>
              <p:cNvSpPr>
                <a:spLocks noChangeArrowheads="1"/>
              </p:cNvSpPr>
              <p:nvPr/>
            </p:nvSpPr>
            <p:spPr bwMode="auto">
              <a:xfrm flipH="1">
                <a:off x="8208289" y="2956258"/>
                <a:ext cx="1654371" cy="565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Freeform 586"/>
              <p:cNvSpPr/>
              <p:nvPr/>
            </p:nvSpPr>
            <p:spPr bwMode="auto">
              <a:xfrm flipH="1">
                <a:off x="7660767" y="2956258"/>
                <a:ext cx="547522" cy="615408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0" y="0"/>
                  </a:cxn>
                  <a:cxn ang="0">
                    <a:pos x="741" y="595"/>
                  </a:cxn>
                  <a:cxn ang="0">
                    <a:pos x="741" y="834"/>
                  </a:cxn>
                  <a:cxn ang="0">
                    <a:pos x="0" y="765"/>
                  </a:cxn>
                </a:cxnLst>
                <a:rect l="0" t="0" r="r" b="b"/>
                <a:pathLst>
                  <a:path w="741" h="834">
                    <a:moveTo>
                      <a:pt x="0" y="765"/>
                    </a:moveTo>
                    <a:lnTo>
                      <a:pt x="0" y="0"/>
                    </a:lnTo>
                    <a:lnTo>
                      <a:pt x="741" y="595"/>
                    </a:lnTo>
                    <a:lnTo>
                      <a:pt x="741" y="834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Rectangle 587"/>
              <p:cNvSpPr>
                <a:spLocks noChangeArrowheads="1"/>
              </p:cNvSpPr>
              <p:nvPr/>
            </p:nvSpPr>
            <p:spPr bwMode="auto">
              <a:xfrm flipH="1">
                <a:off x="7468914" y="3394571"/>
                <a:ext cx="196282" cy="17709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Rectangle 34"/>
              <p:cNvSpPr/>
              <p:nvPr/>
            </p:nvSpPr>
            <p:spPr>
              <a:xfrm flipH="1">
                <a:off x="8275923" y="2854511"/>
                <a:ext cx="1480324" cy="63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区域消毒管理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5" name="Rectangle 588"/>
              <p:cNvSpPr>
                <a:spLocks noChangeArrowheads="1"/>
              </p:cNvSpPr>
              <p:nvPr/>
            </p:nvSpPr>
            <p:spPr bwMode="auto">
              <a:xfrm flipH="1">
                <a:off x="8208289" y="3720722"/>
                <a:ext cx="1654371" cy="56375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589"/>
              <p:cNvSpPr/>
              <p:nvPr/>
            </p:nvSpPr>
            <p:spPr bwMode="auto">
              <a:xfrm flipH="1">
                <a:off x="7647486" y="3663166"/>
                <a:ext cx="560803" cy="621312"/>
              </a:xfrm>
              <a:custGeom>
                <a:avLst/>
                <a:gdLst/>
                <a:ahLst/>
                <a:cxnLst>
                  <a:cxn ang="0">
                    <a:pos x="759" y="263"/>
                  </a:cxn>
                  <a:cxn ang="0">
                    <a:pos x="759" y="0"/>
                  </a:cxn>
                  <a:cxn ang="0">
                    <a:pos x="0" y="79"/>
                  </a:cxn>
                  <a:cxn ang="0">
                    <a:pos x="0" y="844"/>
                  </a:cxn>
                  <a:cxn ang="0">
                    <a:pos x="759" y="263"/>
                  </a:cxn>
                </a:cxnLst>
                <a:rect l="0" t="0" r="r" b="b"/>
                <a:pathLst>
                  <a:path w="759" h="844">
                    <a:moveTo>
                      <a:pt x="759" y="263"/>
                    </a:moveTo>
                    <a:lnTo>
                      <a:pt x="759" y="0"/>
                    </a:lnTo>
                    <a:lnTo>
                      <a:pt x="0" y="79"/>
                    </a:lnTo>
                    <a:lnTo>
                      <a:pt x="0" y="844"/>
                    </a:lnTo>
                    <a:lnTo>
                      <a:pt x="759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7" name="Rectangle 590"/>
              <p:cNvSpPr>
                <a:spLocks noChangeArrowheads="1"/>
              </p:cNvSpPr>
              <p:nvPr/>
            </p:nvSpPr>
            <p:spPr bwMode="auto">
              <a:xfrm flipH="1">
                <a:off x="7468914" y="3664641"/>
                <a:ext cx="196282" cy="19628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Rectangle 35"/>
              <p:cNvSpPr/>
              <p:nvPr/>
            </p:nvSpPr>
            <p:spPr>
              <a:xfrm flipH="1">
                <a:off x="8278169" y="3586061"/>
                <a:ext cx="1480324" cy="63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防疫预警管理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9" name="Rectangle 591"/>
              <p:cNvSpPr>
                <a:spLocks noChangeArrowheads="1"/>
              </p:cNvSpPr>
              <p:nvPr/>
            </p:nvSpPr>
            <p:spPr bwMode="auto">
              <a:xfrm flipH="1">
                <a:off x="8208289" y="4467476"/>
                <a:ext cx="1654371" cy="565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0" name="Rectangle 54"/>
              <p:cNvSpPr/>
              <p:nvPr/>
            </p:nvSpPr>
            <p:spPr>
              <a:xfrm flipH="1">
                <a:off x="8279159" y="4310882"/>
                <a:ext cx="1480324" cy="63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a typeface="微软雅黑" panose="020B0503020204020204" charset="-122"/>
                  </a:rPr>
                  <a:t>事件上报管理</a:t>
                </a:r>
                <a:endParaRPr lang="en-US" altLang="zh-CN" sz="2000" b="1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31" name="Freeform 583"/>
              <p:cNvSpPr/>
              <p:nvPr/>
            </p:nvSpPr>
            <p:spPr bwMode="auto">
              <a:xfrm flipH="1">
                <a:off x="7660767" y="2204864"/>
                <a:ext cx="551949" cy="1053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5"/>
                  </a:cxn>
                  <a:cxn ang="0">
                    <a:pos x="741" y="1428"/>
                  </a:cxn>
                  <a:cxn ang="0">
                    <a:pos x="747" y="1183"/>
                  </a:cxn>
                  <a:cxn ang="0">
                    <a:pos x="0" y="0"/>
                  </a:cxn>
                </a:cxnLst>
                <a:rect l="0" t="0" r="r" b="b"/>
                <a:pathLst>
                  <a:path w="747" h="1428">
                    <a:moveTo>
                      <a:pt x="0" y="0"/>
                    </a:moveTo>
                    <a:lnTo>
                      <a:pt x="0" y="765"/>
                    </a:lnTo>
                    <a:lnTo>
                      <a:pt x="741" y="1428"/>
                    </a:lnTo>
                    <a:lnTo>
                      <a:pt x="747" y="1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 flipH="1">
                <a:off x="7464152" y="3087605"/>
                <a:ext cx="196282" cy="177096"/>
                <a:chOff x="3559457" y="3048378"/>
                <a:chExt cx="196282" cy="177096"/>
              </a:xfrm>
            </p:grpSpPr>
            <p:sp>
              <p:nvSpPr>
                <p:cNvPr id="137" name="Rectangle 584"/>
                <p:cNvSpPr>
                  <a:spLocks noChangeArrowheads="1"/>
                </p:cNvSpPr>
                <p:nvPr/>
              </p:nvSpPr>
              <p:spPr bwMode="auto">
                <a:xfrm>
                  <a:off x="3559457" y="3048378"/>
                  <a:ext cx="196282" cy="1770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38" name="Rectangle 584"/>
                <p:cNvSpPr>
                  <a:spLocks noChangeArrowheads="1"/>
                </p:cNvSpPr>
                <p:nvPr/>
              </p:nvSpPr>
              <p:spPr bwMode="auto">
                <a:xfrm>
                  <a:off x="3559457" y="3048378"/>
                  <a:ext cx="196282" cy="177096"/>
                </a:xfrm>
                <a:prstGeom prst="rect">
                  <a:avLst/>
                </a:prstGeom>
                <a:solidFill>
                  <a:srgbClr val="FFFFFF">
                    <a:alpha val="53000"/>
                  </a:srgbClr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33" name="Freeform 586"/>
              <p:cNvSpPr/>
              <p:nvPr/>
            </p:nvSpPr>
            <p:spPr bwMode="auto">
              <a:xfrm flipH="1">
                <a:off x="7664199" y="2954495"/>
                <a:ext cx="547522" cy="615408"/>
              </a:xfrm>
              <a:custGeom>
                <a:avLst/>
                <a:gdLst/>
                <a:ahLst/>
                <a:cxnLst>
                  <a:cxn ang="0">
                    <a:pos x="0" y="765"/>
                  </a:cxn>
                  <a:cxn ang="0">
                    <a:pos x="0" y="0"/>
                  </a:cxn>
                  <a:cxn ang="0">
                    <a:pos x="741" y="595"/>
                  </a:cxn>
                  <a:cxn ang="0">
                    <a:pos x="741" y="834"/>
                  </a:cxn>
                  <a:cxn ang="0">
                    <a:pos x="0" y="765"/>
                  </a:cxn>
                </a:cxnLst>
                <a:rect l="0" t="0" r="r" b="b"/>
                <a:pathLst>
                  <a:path w="741" h="834">
                    <a:moveTo>
                      <a:pt x="0" y="765"/>
                    </a:moveTo>
                    <a:lnTo>
                      <a:pt x="0" y="0"/>
                    </a:lnTo>
                    <a:lnTo>
                      <a:pt x="741" y="595"/>
                    </a:lnTo>
                    <a:lnTo>
                      <a:pt x="741" y="834"/>
                    </a:lnTo>
                    <a:lnTo>
                      <a:pt x="0" y="765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4" name="Freeform 589"/>
              <p:cNvSpPr/>
              <p:nvPr/>
            </p:nvSpPr>
            <p:spPr bwMode="auto">
              <a:xfrm flipH="1">
                <a:off x="7660442" y="3668546"/>
                <a:ext cx="560803" cy="621312"/>
              </a:xfrm>
              <a:custGeom>
                <a:avLst/>
                <a:gdLst/>
                <a:ahLst/>
                <a:cxnLst>
                  <a:cxn ang="0">
                    <a:pos x="759" y="263"/>
                  </a:cxn>
                  <a:cxn ang="0">
                    <a:pos x="759" y="0"/>
                  </a:cxn>
                  <a:cxn ang="0">
                    <a:pos x="0" y="79"/>
                  </a:cxn>
                  <a:cxn ang="0">
                    <a:pos x="0" y="844"/>
                  </a:cxn>
                  <a:cxn ang="0">
                    <a:pos x="759" y="263"/>
                  </a:cxn>
                </a:cxnLst>
                <a:rect l="0" t="0" r="r" b="b"/>
                <a:pathLst>
                  <a:path w="759" h="844">
                    <a:moveTo>
                      <a:pt x="759" y="263"/>
                    </a:moveTo>
                    <a:lnTo>
                      <a:pt x="759" y="0"/>
                    </a:lnTo>
                    <a:lnTo>
                      <a:pt x="0" y="79"/>
                    </a:lnTo>
                    <a:lnTo>
                      <a:pt x="0" y="844"/>
                    </a:lnTo>
                    <a:lnTo>
                      <a:pt x="759" y="263"/>
                    </a:ln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Rectangle 587"/>
              <p:cNvSpPr>
                <a:spLocks noChangeArrowheads="1"/>
              </p:cNvSpPr>
              <p:nvPr/>
            </p:nvSpPr>
            <p:spPr bwMode="auto">
              <a:xfrm flipH="1">
                <a:off x="7467734" y="3402061"/>
                <a:ext cx="196282" cy="177096"/>
              </a:xfrm>
              <a:prstGeom prst="rect">
                <a:avLst/>
              </a:prstGeom>
              <a:solidFill>
                <a:srgbClr val="FFFFFF">
                  <a:alpha val="53000"/>
                </a:srgb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6" name="Rectangle 590"/>
              <p:cNvSpPr>
                <a:spLocks noChangeArrowheads="1"/>
              </p:cNvSpPr>
              <p:nvPr/>
            </p:nvSpPr>
            <p:spPr bwMode="auto">
              <a:xfrm flipH="1">
                <a:off x="7467734" y="3663166"/>
                <a:ext cx="196282" cy="196282"/>
              </a:xfrm>
              <a:prstGeom prst="rect">
                <a:avLst/>
              </a:prstGeom>
              <a:solidFill>
                <a:srgbClr val="FFFFFF">
                  <a:alpha val="53000"/>
                </a:srgb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7863519" y="3455438"/>
              <a:ext cx="231753" cy="231540"/>
              <a:chOff x="7467257" y="3973084"/>
              <a:chExt cx="197939" cy="197757"/>
            </a:xfrm>
          </p:grpSpPr>
          <p:sp>
            <p:nvSpPr>
              <p:cNvPr id="116" name="Rectangle 593"/>
              <p:cNvSpPr>
                <a:spLocks noChangeArrowheads="1"/>
              </p:cNvSpPr>
              <p:nvPr/>
            </p:nvSpPr>
            <p:spPr bwMode="auto">
              <a:xfrm flipH="1">
                <a:off x="7468914" y="3974559"/>
                <a:ext cx="196282" cy="19628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7" name="Rectangle 593"/>
              <p:cNvSpPr>
                <a:spLocks noChangeArrowheads="1"/>
              </p:cNvSpPr>
              <p:nvPr/>
            </p:nvSpPr>
            <p:spPr bwMode="auto">
              <a:xfrm flipH="1">
                <a:off x="7467257" y="3973084"/>
                <a:ext cx="196282" cy="196282"/>
              </a:xfrm>
              <a:prstGeom prst="rect">
                <a:avLst/>
              </a:prstGeom>
              <a:solidFill>
                <a:srgbClr val="FFFFFF">
                  <a:alpha val="53000"/>
                </a:srgb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14" name="Rectangle 593"/>
            <p:cNvSpPr>
              <a:spLocks noChangeArrowheads="1"/>
            </p:cNvSpPr>
            <p:nvPr/>
          </p:nvSpPr>
          <p:spPr bwMode="auto">
            <a:xfrm>
              <a:off x="3773697" y="4275663"/>
              <a:ext cx="229813" cy="229813"/>
            </a:xfrm>
            <a:prstGeom prst="rect">
              <a:avLst/>
            </a:prstGeom>
            <a:solidFill>
              <a:srgbClr val="FFFFFF">
                <a:alpha val="53000"/>
              </a:srgb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Rectangle 54"/>
            <p:cNvSpPr/>
            <p:nvPr/>
          </p:nvSpPr>
          <p:spPr>
            <a:xfrm>
              <a:off x="1314407" y="4841829"/>
              <a:ext cx="1417394" cy="584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a typeface="微软雅黑" panose="020B0503020204020204" charset="-122"/>
                </a:rPr>
                <a:t>进度管理</a:t>
              </a:r>
              <a:endParaRPr lang="en-US" altLang="zh-CN" sz="12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66" name="Freeform 592"/>
          <p:cNvSpPr/>
          <p:nvPr/>
        </p:nvSpPr>
        <p:spPr bwMode="auto">
          <a:xfrm>
            <a:off x="3538271" y="5608480"/>
            <a:ext cx="586520" cy="1041451"/>
          </a:xfrm>
          <a:custGeom>
            <a:avLst/>
            <a:gdLst/>
            <a:ahLst/>
            <a:cxnLst>
              <a:cxn ang="0">
                <a:pos x="0" y="673"/>
              </a:cxn>
              <a:cxn ang="0">
                <a:pos x="0" y="1438"/>
              </a:cxn>
              <a:cxn ang="0">
                <a:pos x="747" y="275"/>
              </a:cxn>
              <a:cxn ang="0">
                <a:pos x="747" y="0"/>
              </a:cxn>
              <a:cxn ang="0">
                <a:pos x="0" y="673"/>
              </a:cxn>
            </a:cxnLst>
            <a:rect l="0" t="0" r="r" b="b"/>
            <a:pathLst>
              <a:path w="747" h="1438">
                <a:moveTo>
                  <a:pt x="0" y="673"/>
                </a:moveTo>
                <a:lnTo>
                  <a:pt x="0" y="1438"/>
                </a:lnTo>
                <a:lnTo>
                  <a:pt x="747" y="275"/>
                </a:lnTo>
                <a:lnTo>
                  <a:pt x="747" y="0"/>
                </a:lnTo>
                <a:lnTo>
                  <a:pt x="0" y="6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7" name="Rectangle 54"/>
          <p:cNvSpPr/>
          <p:nvPr/>
        </p:nvSpPr>
        <p:spPr>
          <a:xfrm>
            <a:off x="1604413" y="6114788"/>
            <a:ext cx="1955369" cy="49904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8" name="Rectangle 593"/>
          <p:cNvSpPr>
            <a:spLocks noChangeArrowheads="1"/>
          </p:cNvSpPr>
          <p:nvPr/>
        </p:nvSpPr>
        <p:spPr bwMode="auto">
          <a:xfrm>
            <a:off x="4111954" y="5621302"/>
            <a:ext cx="228532" cy="155363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69" name="Freeform 592"/>
          <p:cNvSpPr/>
          <p:nvPr/>
        </p:nvSpPr>
        <p:spPr bwMode="auto">
          <a:xfrm flipH="1">
            <a:off x="8446990" y="5704878"/>
            <a:ext cx="625704" cy="954365"/>
          </a:xfrm>
          <a:custGeom>
            <a:avLst/>
            <a:gdLst/>
            <a:ahLst/>
            <a:cxnLst>
              <a:cxn ang="0">
                <a:pos x="0" y="673"/>
              </a:cxn>
              <a:cxn ang="0">
                <a:pos x="0" y="1438"/>
              </a:cxn>
              <a:cxn ang="0">
                <a:pos x="747" y="275"/>
              </a:cxn>
              <a:cxn ang="0">
                <a:pos x="747" y="0"/>
              </a:cxn>
              <a:cxn ang="0">
                <a:pos x="0" y="673"/>
              </a:cxn>
            </a:cxnLst>
            <a:rect l="0" t="0" r="r" b="b"/>
            <a:pathLst>
              <a:path w="747" h="1438">
                <a:moveTo>
                  <a:pt x="0" y="673"/>
                </a:moveTo>
                <a:lnTo>
                  <a:pt x="0" y="1438"/>
                </a:lnTo>
                <a:lnTo>
                  <a:pt x="747" y="275"/>
                </a:lnTo>
                <a:lnTo>
                  <a:pt x="747" y="0"/>
                </a:lnTo>
                <a:lnTo>
                  <a:pt x="0" y="6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70" name="Rectangle 591"/>
          <p:cNvSpPr>
            <a:spLocks noChangeArrowheads="1"/>
          </p:cNvSpPr>
          <p:nvPr/>
        </p:nvSpPr>
        <p:spPr bwMode="auto">
          <a:xfrm flipH="1">
            <a:off x="9055454" y="6154407"/>
            <a:ext cx="1926193" cy="4473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71" name="Rectangle 593"/>
          <p:cNvSpPr>
            <a:spLocks noChangeArrowheads="1"/>
          </p:cNvSpPr>
          <p:nvPr/>
        </p:nvSpPr>
        <p:spPr bwMode="auto">
          <a:xfrm flipH="1">
            <a:off x="8238536" y="5701542"/>
            <a:ext cx="228532" cy="155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2" name="Rectangle 54"/>
          <p:cNvSpPr/>
          <p:nvPr/>
        </p:nvSpPr>
        <p:spPr>
          <a:xfrm flipH="1">
            <a:off x="9194752" y="6033950"/>
            <a:ext cx="1723549" cy="49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疫情动态播报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73" name="Rectangle 54"/>
          <p:cNvSpPr/>
          <p:nvPr/>
        </p:nvSpPr>
        <p:spPr>
          <a:xfrm flipH="1">
            <a:off x="1692664" y="6096740"/>
            <a:ext cx="1723549" cy="49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防疫违规抓拍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74" name="图片 173" descr="图片包含 物体&#10;&#10;描述已自动生成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1858645"/>
            <a:ext cx="2165350" cy="2165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08057" y="252268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防疫卫士</a:t>
            </a:r>
            <a:endParaRPr lang="zh-CN" altLang="en-US" sz="1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1216881" y="282469"/>
            <a:ext cx="46742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人员登记管理</a:t>
            </a:r>
            <a:endParaRPr lang="zh-CN" altLang="en-US" sz="3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61" name="图片 60" descr="图片包含 物体&#10;&#10;描述已自动生成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08" y="-128612"/>
            <a:ext cx="2554412" cy="749300"/>
          </a:xfrm>
          <a:prstGeom prst="rect">
            <a:avLst/>
          </a:prstGeom>
        </p:spPr>
      </p:pic>
      <p:sp>
        <p:nvSpPr>
          <p:cNvPr id="74" name="五边形 23"/>
          <p:cNvSpPr/>
          <p:nvPr/>
        </p:nvSpPr>
        <p:spPr>
          <a:xfrm rot="10800000">
            <a:off x="3503683" y="1537588"/>
            <a:ext cx="2137813" cy="32163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五边形 24"/>
          <p:cNvSpPr/>
          <p:nvPr/>
        </p:nvSpPr>
        <p:spPr>
          <a:xfrm flipV="1">
            <a:off x="5641496" y="1537589"/>
            <a:ext cx="2084073" cy="321633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4329138" y="3706828"/>
            <a:ext cx="112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移动端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898811" y="3706828"/>
            <a:ext cx="121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Web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Freeform 13"/>
          <p:cNvSpPr>
            <a:spLocks noEditPoints="1"/>
          </p:cNvSpPr>
          <p:nvPr/>
        </p:nvSpPr>
        <p:spPr bwMode="auto">
          <a:xfrm>
            <a:off x="4617391" y="2452581"/>
            <a:ext cx="551134" cy="1130487"/>
          </a:xfrm>
          <a:custGeom>
            <a:avLst/>
            <a:gdLst>
              <a:gd name="T0" fmla="*/ 108 w 664"/>
              <a:gd name="T1" fmla="*/ 0 h 1362"/>
              <a:gd name="T2" fmla="*/ 86 w 664"/>
              <a:gd name="T3" fmla="*/ 2 h 1362"/>
              <a:gd name="T4" fmla="*/ 46 w 664"/>
              <a:gd name="T5" fmla="*/ 18 h 1362"/>
              <a:gd name="T6" fmla="*/ 18 w 664"/>
              <a:gd name="T7" fmla="*/ 46 h 1362"/>
              <a:gd name="T8" fmla="*/ 2 w 664"/>
              <a:gd name="T9" fmla="*/ 86 h 1362"/>
              <a:gd name="T10" fmla="*/ 0 w 664"/>
              <a:gd name="T11" fmla="*/ 1254 h 1362"/>
              <a:gd name="T12" fmla="*/ 2 w 664"/>
              <a:gd name="T13" fmla="*/ 1276 h 1362"/>
              <a:gd name="T14" fmla="*/ 18 w 664"/>
              <a:gd name="T15" fmla="*/ 1314 h 1362"/>
              <a:gd name="T16" fmla="*/ 46 w 664"/>
              <a:gd name="T17" fmla="*/ 1344 h 1362"/>
              <a:gd name="T18" fmla="*/ 86 w 664"/>
              <a:gd name="T19" fmla="*/ 1360 h 1362"/>
              <a:gd name="T20" fmla="*/ 556 w 664"/>
              <a:gd name="T21" fmla="*/ 1362 h 1362"/>
              <a:gd name="T22" fmla="*/ 578 w 664"/>
              <a:gd name="T23" fmla="*/ 1360 h 1362"/>
              <a:gd name="T24" fmla="*/ 616 w 664"/>
              <a:gd name="T25" fmla="*/ 1344 h 1362"/>
              <a:gd name="T26" fmla="*/ 646 w 664"/>
              <a:gd name="T27" fmla="*/ 1314 h 1362"/>
              <a:gd name="T28" fmla="*/ 662 w 664"/>
              <a:gd name="T29" fmla="*/ 1276 h 1362"/>
              <a:gd name="T30" fmla="*/ 664 w 664"/>
              <a:gd name="T31" fmla="*/ 108 h 1362"/>
              <a:gd name="T32" fmla="*/ 662 w 664"/>
              <a:gd name="T33" fmla="*/ 86 h 1362"/>
              <a:gd name="T34" fmla="*/ 646 w 664"/>
              <a:gd name="T35" fmla="*/ 46 h 1362"/>
              <a:gd name="T36" fmla="*/ 616 w 664"/>
              <a:gd name="T37" fmla="*/ 18 h 1362"/>
              <a:gd name="T38" fmla="*/ 578 w 664"/>
              <a:gd name="T39" fmla="*/ 2 h 1362"/>
              <a:gd name="T40" fmla="*/ 556 w 664"/>
              <a:gd name="T41" fmla="*/ 0 h 1362"/>
              <a:gd name="T42" fmla="*/ 380 w 664"/>
              <a:gd name="T43" fmla="*/ 76 h 1362"/>
              <a:gd name="T44" fmla="*/ 384 w 664"/>
              <a:gd name="T45" fmla="*/ 78 h 1362"/>
              <a:gd name="T46" fmla="*/ 386 w 664"/>
              <a:gd name="T47" fmla="*/ 82 h 1362"/>
              <a:gd name="T48" fmla="*/ 380 w 664"/>
              <a:gd name="T49" fmla="*/ 88 h 1362"/>
              <a:gd name="T50" fmla="*/ 282 w 664"/>
              <a:gd name="T51" fmla="*/ 88 h 1362"/>
              <a:gd name="T52" fmla="*/ 278 w 664"/>
              <a:gd name="T53" fmla="*/ 82 h 1362"/>
              <a:gd name="T54" fmla="*/ 278 w 664"/>
              <a:gd name="T55" fmla="*/ 78 h 1362"/>
              <a:gd name="T56" fmla="*/ 282 w 664"/>
              <a:gd name="T57" fmla="*/ 76 h 1362"/>
              <a:gd name="T58" fmla="*/ 224 w 664"/>
              <a:gd name="T59" fmla="*/ 70 h 1362"/>
              <a:gd name="T60" fmla="*/ 234 w 664"/>
              <a:gd name="T61" fmla="*/ 74 h 1362"/>
              <a:gd name="T62" fmla="*/ 236 w 664"/>
              <a:gd name="T63" fmla="*/ 82 h 1362"/>
              <a:gd name="T64" fmla="*/ 236 w 664"/>
              <a:gd name="T65" fmla="*/ 88 h 1362"/>
              <a:gd name="T66" fmla="*/ 230 w 664"/>
              <a:gd name="T67" fmla="*/ 94 h 1362"/>
              <a:gd name="T68" fmla="*/ 224 w 664"/>
              <a:gd name="T69" fmla="*/ 94 h 1362"/>
              <a:gd name="T70" fmla="*/ 216 w 664"/>
              <a:gd name="T71" fmla="*/ 92 h 1362"/>
              <a:gd name="T72" fmla="*/ 212 w 664"/>
              <a:gd name="T73" fmla="*/ 82 h 1362"/>
              <a:gd name="T74" fmla="*/ 212 w 664"/>
              <a:gd name="T75" fmla="*/ 78 h 1362"/>
              <a:gd name="T76" fmla="*/ 220 w 664"/>
              <a:gd name="T77" fmla="*/ 70 h 1362"/>
              <a:gd name="T78" fmla="*/ 224 w 664"/>
              <a:gd name="T79" fmla="*/ 70 h 1362"/>
              <a:gd name="T80" fmla="*/ 332 w 664"/>
              <a:gd name="T81" fmla="*/ 1318 h 1362"/>
              <a:gd name="T82" fmla="*/ 310 w 664"/>
              <a:gd name="T83" fmla="*/ 1314 h 1362"/>
              <a:gd name="T84" fmla="*/ 294 w 664"/>
              <a:gd name="T85" fmla="*/ 1302 h 1362"/>
              <a:gd name="T86" fmla="*/ 282 w 664"/>
              <a:gd name="T87" fmla="*/ 1284 h 1362"/>
              <a:gd name="T88" fmla="*/ 278 w 664"/>
              <a:gd name="T89" fmla="*/ 1264 h 1362"/>
              <a:gd name="T90" fmla="*/ 278 w 664"/>
              <a:gd name="T91" fmla="*/ 1252 h 1362"/>
              <a:gd name="T92" fmla="*/ 286 w 664"/>
              <a:gd name="T93" fmla="*/ 1232 h 1362"/>
              <a:gd name="T94" fmla="*/ 302 w 664"/>
              <a:gd name="T95" fmla="*/ 1218 h 1362"/>
              <a:gd name="T96" fmla="*/ 320 w 664"/>
              <a:gd name="T97" fmla="*/ 1210 h 1362"/>
              <a:gd name="T98" fmla="*/ 332 w 664"/>
              <a:gd name="T99" fmla="*/ 1208 h 1362"/>
              <a:gd name="T100" fmla="*/ 352 w 664"/>
              <a:gd name="T101" fmla="*/ 1214 h 1362"/>
              <a:gd name="T102" fmla="*/ 370 w 664"/>
              <a:gd name="T103" fmla="*/ 1224 h 1362"/>
              <a:gd name="T104" fmla="*/ 382 w 664"/>
              <a:gd name="T105" fmla="*/ 1242 h 1362"/>
              <a:gd name="T106" fmla="*/ 386 w 664"/>
              <a:gd name="T107" fmla="*/ 1264 h 1362"/>
              <a:gd name="T108" fmla="*/ 386 w 664"/>
              <a:gd name="T109" fmla="*/ 1274 h 1362"/>
              <a:gd name="T110" fmla="*/ 376 w 664"/>
              <a:gd name="T111" fmla="*/ 1294 h 1362"/>
              <a:gd name="T112" fmla="*/ 362 w 664"/>
              <a:gd name="T113" fmla="*/ 1308 h 1362"/>
              <a:gd name="T114" fmla="*/ 342 w 664"/>
              <a:gd name="T115" fmla="*/ 1316 h 1362"/>
              <a:gd name="T116" fmla="*/ 332 w 664"/>
              <a:gd name="T117" fmla="*/ 1318 h 1362"/>
              <a:gd name="T118" fmla="*/ 44 w 664"/>
              <a:gd name="T119" fmla="*/ 1186 h 1362"/>
              <a:gd name="T120" fmla="*/ 620 w 664"/>
              <a:gd name="T121" fmla="*/ 166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4" h="1362">
                <a:moveTo>
                  <a:pt x="556" y="0"/>
                </a:moveTo>
                <a:lnTo>
                  <a:pt x="108" y="0"/>
                </a:lnTo>
                <a:lnTo>
                  <a:pt x="108" y="0"/>
                </a:lnTo>
                <a:lnTo>
                  <a:pt x="86" y="2"/>
                </a:lnTo>
                <a:lnTo>
                  <a:pt x="66" y="8"/>
                </a:lnTo>
                <a:lnTo>
                  <a:pt x="46" y="18"/>
                </a:lnTo>
                <a:lnTo>
                  <a:pt x="30" y="30"/>
                </a:lnTo>
                <a:lnTo>
                  <a:pt x="18" y="46"/>
                </a:lnTo>
                <a:lnTo>
                  <a:pt x="8" y="66"/>
                </a:lnTo>
                <a:lnTo>
                  <a:pt x="2" y="86"/>
                </a:lnTo>
                <a:lnTo>
                  <a:pt x="0" y="108"/>
                </a:lnTo>
                <a:lnTo>
                  <a:pt x="0" y="1254"/>
                </a:lnTo>
                <a:lnTo>
                  <a:pt x="0" y="1254"/>
                </a:lnTo>
                <a:lnTo>
                  <a:pt x="2" y="1276"/>
                </a:lnTo>
                <a:lnTo>
                  <a:pt x="8" y="1296"/>
                </a:lnTo>
                <a:lnTo>
                  <a:pt x="18" y="1314"/>
                </a:lnTo>
                <a:lnTo>
                  <a:pt x="30" y="1330"/>
                </a:lnTo>
                <a:lnTo>
                  <a:pt x="46" y="1344"/>
                </a:lnTo>
                <a:lnTo>
                  <a:pt x="66" y="1354"/>
                </a:lnTo>
                <a:lnTo>
                  <a:pt x="86" y="1360"/>
                </a:lnTo>
                <a:lnTo>
                  <a:pt x="108" y="1362"/>
                </a:lnTo>
                <a:lnTo>
                  <a:pt x="556" y="1362"/>
                </a:lnTo>
                <a:lnTo>
                  <a:pt x="556" y="1362"/>
                </a:lnTo>
                <a:lnTo>
                  <a:pt x="578" y="1360"/>
                </a:lnTo>
                <a:lnTo>
                  <a:pt x="598" y="1354"/>
                </a:lnTo>
                <a:lnTo>
                  <a:pt x="616" y="1344"/>
                </a:lnTo>
                <a:lnTo>
                  <a:pt x="632" y="1330"/>
                </a:lnTo>
                <a:lnTo>
                  <a:pt x="646" y="1314"/>
                </a:lnTo>
                <a:lnTo>
                  <a:pt x="656" y="1296"/>
                </a:lnTo>
                <a:lnTo>
                  <a:pt x="662" y="1276"/>
                </a:lnTo>
                <a:lnTo>
                  <a:pt x="664" y="1254"/>
                </a:lnTo>
                <a:lnTo>
                  <a:pt x="664" y="108"/>
                </a:lnTo>
                <a:lnTo>
                  <a:pt x="664" y="108"/>
                </a:lnTo>
                <a:lnTo>
                  <a:pt x="662" y="86"/>
                </a:lnTo>
                <a:lnTo>
                  <a:pt x="656" y="66"/>
                </a:lnTo>
                <a:lnTo>
                  <a:pt x="646" y="46"/>
                </a:lnTo>
                <a:lnTo>
                  <a:pt x="632" y="30"/>
                </a:lnTo>
                <a:lnTo>
                  <a:pt x="616" y="18"/>
                </a:lnTo>
                <a:lnTo>
                  <a:pt x="598" y="8"/>
                </a:lnTo>
                <a:lnTo>
                  <a:pt x="578" y="2"/>
                </a:lnTo>
                <a:lnTo>
                  <a:pt x="556" y="0"/>
                </a:lnTo>
                <a:lnTo>
                  <a:pt x="556" y="0"/>
                </a:lnTo>
                <a:close/>
                <a:moveTo>
                  <a:pt x="282" y="76"/>
                </a:moveTo>
                <a:lnTo>
                  <a:pt x="380" y="76"/>
                </a:lnTo>
                <a:lnTo>
                  <a:pt x="380" y="76"/>
                </a:lnTo>
                <a:lnTo>
                  <a:pt x="384" y="78"/>
                </a:lnTo>
                <a:lnTo>
                  <a:pt x="386" y="82"/>
                </a:lnTo>
                <a:lnTo>
                  <a:pt x="386" y="82"/>
                </a:lnTo>
                <a:lnTo>
                  <a:pt x="384" y="86"/>
                </a:lnTo>
                <a:lnTo>
                  <a:pt x="380" y="88"/>
                </a:lnTo>
                <a:lnTo>
                  <a:pt x="282" y="88"/>
                </a:lnTo>
                <a:lnTo>
                  <a:pt x="282" y="88"/>
                </a:lnTo>
                <a:lnTo>
                  <a:pt x="278" y="86"/>
                </a:lnTo>
                <a:lnTo>
                  <a:pt x="278" y="82"/>
                </a:lnTo>
                <a:lnTo>
                  <a:pt x="278" y="82"/>
                </a:lnTo>
                <a:lnTo>
                  <a:pt x="278" y="78"/>
                </a:lnTo>
                <a:lnTo>
                  <a:pt x="282" y="76"/>
                </a:lnTo>
                <a:lnTo>
                  <a:pt x="282" y="76"/>
                </a:lnTo>
                <a:close/>
                <a:moveTo>
                  <a:pt x="224" y="70"/>
                </a:moveTo>
                <a:lnTo>
                  <a:pt x="224" y="70"/>
                </a:lnTo>
                <a:lnTo>
                  <a:pt x="230" y="70"/>
                </a:lnTo>
                <a:lnTo>
                  <a:pt x="234" y="74"/>
                </a:lnTo>
                <a:lnTo>
                  <a:pt x="236" y="78"/>
                </a:lnTo>
                <a:lnTo>
                  <a:pt x="236" y="82"/>
                </a:lnTo>
                <a:lnTo>
                  <a:pt x="236" y="82"/>
                </a:lnTo>
                <a:lnTo>
                  <a:pt x="236" y="88"/>
                </a:lnTo>
                <a:lnTo>
                  <a:pt x="234" y="92"/>
                </a:lnTo>
                <a:lnTo>
                  <a:pt x="230" y="94"/>
                </a:lnTo>
                <a:lnTo>
                  <a:pt x="224" y="94"/>
                </a:lnTo>
                <a:lnTo>
                  <a:pt x="224" y="94"/>
                </a:lnTo>
                <a:lnTo>
                  <a:pt x="220" y="94"/>
                </a:lnTo>
                <a:lnTo>
                  <a:pt x="216" y="92"/>
                </a:lnTo>
                <a:lnTo>
                  <a:pt x="212" y="88"/>
                </a:lnTo>
                <a:lnTo>
                  <a:pt x="212" y="82"/>
                </a:lnTo>
                <a:lnTo>
                  <a:pt x="212" y="82"/>
                </a:lnTo>
                <a:lnTo>
                  <a:pt x="212" y="78"/>
                </a:lnTo>
                <a:lnTo>
                  <a:pt x="216" y="74"/>
                </a:lnTo>
                <a:lnTo>
                  <a:pt x="220" y="70"/>
                </a:lnTo>
                <a:lnTo>
                  <a:pt x="224" y="70"/>
                </a:lnTo>
                <a:lnTo>
                  <a:pt x="224" y="70"/>
                </a:lnTo>
                <a:close/>
                <a:moveTo>
                  <a:pt x="332" y="1318"/>
                </a:moveTo>
                <a:lnTo>
                  <a:pt x="332" y="1318"/>
                </a:lnTo>
                <a:lnTo>
                  <a:pt x="320" y="1316"/>
                </a:lnTo>
                <a:lnTo>
                  <a:pt x="310" y="1314"/>
                </a:lnTo>
                <a:lnTo>
                  <a:pt x="302" y="1308"/>
                </a:lnTo>
                <a:lnTo>
                  <a:pt x="294" y="1302"/>
                </a:lnTo>
                <a:lnTo>
                  <a:pt x="286" y="1294"/>
                </a:lnTo>
                <a:lnTo>
                  <a:pt x="282" y="1284"/>
                </a:lnTo>
                <a:lnTo>
                  <a:pt x="278" y="1274"/>
                </a:lnTo>
                <a:lnTo>
                  <a:pt x="278" y="1264"/>
                </a:lnTo>
                <a:lnTo>
                  <a:pt x="278" y="1264"/>
                </a:lnTo>
                <a:lnTo>
                  <a:pt x="278" y="1252"/>
                </a:lnTo>
                <a:lnTo>
                  <a:pt x="282" y="1242"/>
                </a:lnTo>
                <a:lnTo>
                  <a:pt x="286" y="1232"/>
                </a:lnTo>
                <a:lnTo>
                  <a:pt x="294" y="1224"/>
                </a:lnTo>
                <a:lnTo>
                  <a:pt x="302" y="1218"/>
                </a:lnTo>
                <a:lnTo>
                  <a:pt x="310" y="1214"/>
                </a:lnTo>
                <a:lnTo>
                  <a:pt x="320" y="1210"/>
                </a:lnTo>
                <a:lnTo>
                  <a:pt x="332" y="1208"/>
                </a:lnTo>
                <a:lnTo>
                  <a:pt x="332" y="1208"/>
                </a:lnTo>
                <a:lnTo>
                  <a:pt x="342" y="1210"/>
                </a:lnTo>
                <a:lnTo>
                  <a:pt x="352" y="1214"/>
                </a:lnTo>
                <a:lnTo>
                  <a:pt x="362" y="1218"/>
                </a:lnTo>
                <a:lnTo>
                  <a:pt x="370" y="1224"/>
                </a:lnTo>
                <a:lnTo>
                  <a:pt x="376" y="1232"/>
                </a:lnTo>
                <a:lnTo>
                  <a:pt x="382" y="1242"/>
                </a:lnTo>
                <a:lnTo>
                  <a:pt x="386" y="1252"/>
                </a:lnTo>
                <a:lnTo>
                  <a:pt x="386" y="1264"/>
                </a:lnTo>
                <a:lnTo>
                  <a:pt x="386" y="1264"/>
                </a:lnTo>
                <a:lnTo>
                  <a:pt x="386" y="1274"/>
                </a:lnTo>
                <a:lnTo>
                  <a:pt x="382" y="1284"/>
                </a:lnTo>
                <a:lnTo>
                  <a:pt x="376" y="1294"/>
                </a:lnTo>
                <a:lnTo>
                  <a:pt x="370" y="1302"/>
                </a:lnTo>
                <a:lnTo>
                  <a:pt x="362" y="1308"/>
                </a:lnTo>
                <a:lnTo>
                  <a:pt x="352" y="1314"/>
                </a:lnTo>
                <a:lnTo>
                  <a:pt x="342" y="1316"/>
                </a:lnTo>
                <a:lnTo>
                  <a:pt x="332" y="1318"/>
                </a:lnTo>
                <a:lnTo>
                  <a:pt x="332" y="1318"/>
                </a:lnTo>
                <a:close/>
                <a:moveTo>
                  <a:pt x="620" y="1186"/>
                </a:moveTo>
                <a:lnTo>
                  <a:pt x="44" y="1186"/>
                </a:lnTo>
                <a:lnTo>
                  <a:pt x="44" y="166"/>
                </a:lnTo>
                <a:lnTo>
                  <a:pt x="620" y="166"/>
                </a:lnTo>
                <a:lnTo>
                  <a:pt x="620" y="1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 2"/>
          <p:cNvGrpSpPr/>
          <p:nvPr/>
        </p:nvGrpSpPr>
        <p:grpSpPr>
          <a:xfrm>
            <a:off x="5978694" y="2689017"/>
            <a:ext cx="1052976" cy="874253"/>
            <a:chOff x="6246236" y="857224"/>
            <a:chExt cx="1846193" cy="1532836"/>
          </a:xfrm>
          <a:solidFill>
            <a:schemeClr val="bg1"/>
          </a:solidFill>
        </p:grpSpPr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6246236" y="857224"/>
              <a:ext cx="1846193" cy="1274317"/>
            </a:xfrm>
            <a:custGeom>
              <a:avLst/>
              <a:gdLst>
                <a:gd name="T0" fmla="*/ 1414 w 1414"/>
                <a:gd name="T1" fmla="*/ 32 h 976"/>
                <a:gd name="T2" fmla="*/ 1414 w 1414"/>
                <a:gd name="T3" fmla="*/ 32 h 976"/>
                <a:gd name="T4" fmla="*/ 1412 w 1414"/>
                <a:gd name="T5" fmla="*/ 26 h 976"/>
                <a:gd name="T6" fmla="*/ 1410 w 1414"/>
                <a:gd name="T7" fmla="*/ 20 h 976"/>
                <a:gd name="T8" fmla="*/ 1402 w 1414"/>
                <a:gd name="T9" fmla="*/ 10 h 976"/>
                <a:gd name="T10" fmla="*/ 1398 w 1414"/>
                <a:gd name="T11" fmla="*/ 6 h 976"/>
                <a:gd name="T12" fmla="*/ 1392 w 1414"/>
                <a:gd name="T13" fmla="*/ 2 h 976"/>
                <a:gd name="T14" fmla="*/ 1386 w 1414"/>
                <a:gd name="T15" fmla="*/ 0 h 976"/>
                <a:gd name="T16" fmla="*/ 1378 w 1414"/>
                <a:gd name="T17" fmla="*/ 0 h 976"/>
                <a:gd name="T18" fmla="*/ 36 w 1414"/>
                <a:gd name="T19" fmla="*/ 0 h 976"/>
                <a:gd name="T20" fmla="*/ 36 w 1414"/>
                <a:gd name="T21" fmla="*/ 0 h 976"/>
                <a:gd name="T22" fmla="*/ 28 w 1414"/>
                <a:gd name="T23" fmla="*/ 0 h 976"/>
                <a:gd name="T24" fmla="*/ 22 w 1414"/>
                <a:gd name="T25" fmla="*/ 2 h 976"/>
                <a:gd name="T26" fmla="*/ 16 w 1414"/>
                <a:gd name="T27" fmla="*/ 6 h 976"/>
                <a:gd name="T28" fmla="*/ 12 w 1414"/>
                <a:gd name="T29" fmla="*/ 10 h 976"/>
                <a:gd name="T30" fmla="*/ 4 w 1414"/>
                <a:gd name="T31" fmla="*/ 20 h 976"/>
                <a:gd name="T32" fmla="*/ 2 w 1414"/>
                <a:gd name="T33" fmla="*/ 26 h 976"/>
                <a:gd name="T34" fmla="*/ 0 w 1414"/>
                <a:gd name="T35" fmla="*/ 32 h 976"/>
                <a:gd name="T36" fmla="*/ 0 w 1414"/>
                <a:gd name="T37" fmla="*/ 940 h 976"/>
                <a:gd name="T38" fmla="*/ 0 w 1414"/>
                <a:gd name="T39" fmla="*/ 940 h 976"/>
                <a:gd name="T40" fmla="*/ 0 w 1414"/>
                <a:gd name="T41" fmla="*/ 948 h 976"/>
                <a:gd name="T42" fmla="*/ 2 w 1414"/>
                <a:gd name="T43" fmla="*/ 954 h 976"/>
                <a:gd name="T44" fmla="*/ 6 w 1414"/>
                <a:gd name="T45" fmla="*/ 960 h 976"/>
                <a:gd name="T46" fmla="*/ 10 w 1414"/>
                <a:gd name="T47" fmla="*/ 966 h 976"/>
                <a:gd name="T48" fmla="*/ 16 w 1414"/>
                <a:gd name="T49" fmla="*/ 970 h 976"/>
                <a:gd name="T50" fmla="*/ 22 w 1414"/>
                <a:gd name="T51" fmla="*/ 972 h 976"/>
                <a:gd name="T52" fmla="*/ 28 w 1414"/>
                <a:gd name="T53" fmla="*/ 974 h 976"/>
                <a:gd name="T54" fmla="*/ 36 w 1414"/>
                <a:gd name="T55" fmla="*/ 976 h 976"/>
                <a:gd name="T56" fmla="*/ 1378 w 1414"/>
                <a:gd name="T57" fmla="*/ 976 h 976"/>
                <a:gd name="T58" fmla="*/ 1378 w 1414"/>
                <a:gd name="T59" fmla="*/ 976 h 976"/>
                <a:gd name="T60" fmla="*/ 1386 w 1414"/>
                <a:gd name="T61" fmla="*/ 974 h 976"/>
                <a:gd name="T62" fmla="*/ 1392 w 1414"/>
                <a:gd name="T63" fmla="*/ 972 h 976"/>
                <a:gd name="T64" fmla="*/ 1398 w 1414"/>
                <a:gd name="T65" fmla="*/ 970 h 976"/>
                <a:gd name="T66" fmla="*/ 1404 w 1414"/>
                <a:gd name="T67" fmla="*/ 966 h 976"/>
                <a:gd name="T68" fmla="*/ 1408 w 1414"/>
                <a:gd name="T69" fmla="*/ 960 h 976"/>
                <a:gd name="T70" fmla="*/ 1412 w 1414"/>
                <a:gd name="T71" fmla="*/ 954 h 976"/>
                <a:gd name="T72" fmla="*/ 1414 w 1414"/>
                <a:gd name="T73" fmla="*/ 948 h 976"/>
                <a:gd name="T74" fmla="*/ 1414 w 1414"/>
                <a:gd name="T75" fmla="*/ 940 h 976"/>
                <a:gd name="T76" fmla="*/ 1414 w 1414"/>
                <a:gd name="T77" fmla="*/ 32 h 976"/>
                <a:gd name="T78" fmla="*/ 1358 w 1414"/>
                <a:gd name="T79" fmla="*/ 806 h 976"/>
                <a:gd name="T80" fmla="*/ 56 w 1414"/>
                <a:gd name="T81" fmla="*/ 806 h 976"/>
                <a:gd name="T82" fmla="*/ 56 w 1414"/>
                <a:gd name="T83" fmla="*/ 56 h 976"/>
                <a:gd name="T84" fmla="*/ 1358 w 1414"/>
                <a:gd name="T85" fmla="*/ 56 h 976"/>
                <a:gd name="T86" fmla="*/ 1358 w 1414"/>
                <a:gd name="T87" fmla="*/ 80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976">
                  <a:moveTo>
                    <a:pt x="1414" y="32"/>
                  </a:moveTo>
                  <a:lnTo>
                    <a:pt x="1414" y="32"/>
                  </a:lnTo>
                  <a:lnTo>
                    <a:pt x="1412" y="26"/>
                  </a:lnTo>
                  <a:lnTo>
                    <a:pt x="1410" y="20"/>
                  </a:lnTo>
                  <a:lnTo>
                    <a:pt x="1402" y="10"/>
                  </a:lnTo>
                  <a:lnTo>
                    <a:pt x="1398" y="6"/>
                  </a:lnTo>
                  <a:lnTo>
                    <a:pt x="1392" y="2"/>
                  </a:lnTo>
                  <a:lnTo>
                    <a:pt x="1386" y="0"/>
                  </a:lnTo>
                  <a:lnTo>
                    <a:pt x="137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940"/>
                  </a:lnTo>
                  <a:lnTo>
                    <a:pt x="0" y="940"/>
                  </a:lnTo>
                  <a:lnTo>
                    <a:pt x="0" y="948"/>
                  </a:lnTo>
                  <a:lnTo>
                    <a:pt x="2" y="954"/>
                  </a:lnTo>
                  <a:lnTo>
                    <a:pt x="6" y="960"/>
                  </a:lnTo>
                  <a:lnTo>
                    <a:pt x="10" y="966"/>
                  </a:lnTo>
                  <a:lnTo>
                    <a:pt x="16" y="970"/>
                  </a:lnTo>
                  <a:lnTo>
                    <a:pt x="22" y="972"/>
                  </a:lnTo>
                  <a:lnTo>
                    <a:pt x="28" y="974"/>
                  </a:lnTo>
                  <a:lnTo>
                    <a:pt x="36" y="976"/>
                  </a:lnTo>
                  <a:lnTo>
                    <a:pt x="1378" y="976"/>
                  </a:lnTo>
                  <a:lnTo>
                    <a:pt x="1378" y="976"/>
                  </a:lnTo>
                  <a:lnTo>
                    <a:pt x="1386" y="974"/>
                  </a:lnTo>
                  <a:lnTo>
                    <a:pt x="1392" y="972"/>
                  </a:lnTo>
                  <a:lnTo>
                    <a:pt x="1398" y="970"/>
                  </a:lnTo>
                  <a:lnTo>
                    <a:pt x="1404" y="966"/>
                  </a:lnTo>
                  <a:lnTo>
                    <a:pt x="1408" y="960"/>
                  </a:lnTo>
                  <a:lnTo>
                    <a:pt x="1412" y="954"/>
                  </a:lnTo>
                  <a:lnTo>
                    <a:pt x="1414" y="948"/>
                  </a:lnTo>
                  <a:lnTo>
                    <a:pt x="1414" y="940"/>
                  </a:lnTo>
                  <a:lnTo>
                    <a:pt x="1414" y="32"/>
                  </a:lnTo>
                  <a:close/>
                  <a:moveTo>
                    <a:pt x="1358" y="806"/>
                  </a:moveTo>
                  <a:lnTo>
                    <a:pt x="56" y="806"/>
                  </a:lnTo>
                  <a:lnTo>
                    <a:pt x="56" y="56"/>
                  </a:lnTo>
                  <a:lnTo>
                    <a:pt x="1358" y="56"/>
                  </a:lnTo>
                  <a:lnTo>
                    <a:pt x="1358" y="8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6859892" y="2186378"/>
              <a:ext cx="618880" cy="203682"/>
            </a:xfrm>
            <a:custGeom>
              <a:avLst/>
              <a:gdLst>
                <a:gd name="T0" fmla="*/ 464 w 474"/>
                <a:gd name="T1" fmla="*/ 128 h 156"/>
                <a:gd name="T2" fmla="*/ 464 w 474"/>
                <a:gd name="T3" fmla="*/ 128 h 156"/>
                <a:gd name="T4" fmla="*/ 444 w 474"/>
                <a:gd name="T5" fmla="*/ 120 h 156"/>
                <a:gd name="T6" fmla="*/ 428 w 474"/>
                <a:gd name="T7" fmla="*/ 112 h 156"/>
                <a:gd name="T8" fmla="*/ 416 w 474"/>
                <a:gd name="T9" fmla="*/ 100 h 156"/>
                <a:gd name="T10" fmla="*/ 406 w 474"/>
                <a:gd name="T11" fmla="*/ 86 h 156"/>
                <a:gd name="T12" fmla="*/ 400 w 474"/>
                <a:gd name="T13" fmla="*/ 70 h 156"/>
                <a:gd name="T14" fmla="*/ 396 w 474"/>
                <a:gd name="T15" fmla="*/ 54 h 156"/>
                <a:gd name="T16" fmla="*/ 394 w 474"/>
                <a:gd name="T17" fmla="*/ 34 h 156"/>
                <a:gd name="T18" fmla="*/ 392 w 474"/>
                <a:gd name="T19" fmla="*/ 14 h 156"/>
                <a:gd name="T20" fmla="*/ 392 w 474"/>
                <a:gd name="T21" fmla="*/ 0 h 156"/>
                <a:gd name="T22" fmla="*/ 236 w 474"/>
                <a:gd name="T23" fmla="*/ 0 h 156"/>
                <a:gd name="T24" fmla="*/ 82 w 474"/>
                <a:gd name="T25" fmla="*/ 0 h 156"/>
                <a:gd name="T26" fmla="*/ 82 w 474"/>
                <a:gd name="T27" fmla="*/ 14 h 156"/>
                <a:gd name="T28" fmla="*/ 82 w 474"/>
                <a:gd name="T29" fmla="*/ 14 h 156"/>
                <a:gd name="T30" fmla="*/ 80 w 474"/>
                <a:gd name="T31" fmla="*/ 34 h 156"/>
                <a:gd name="T32" fmla="*/ 78 w 474"/>
                <a:gd name="T33" fmla="*/ 54 h 156"/>
                <a:gd name="T34" fmla="*/ 74 w 474"/>
                <a:gd name="T35" fmla="*/ 70 h 156"/>
                <a:gd name="T36" fmla="*/ 68 w 474"/>
                <a:gd name="T37" fmla="*/ 86 h 156"/>
                <a:gd name="T38" fmla="*/ 58 w 474"/>
                <a:gd name="T39" fmla="*/ 100 h 156"/>
                <a:gd name="T40" fmla="*/ 46 w 474"/>
                <a:gd name="T41" fmla="*/ 112 h 156"/>
                <a:gd name="T42" fmla="*/ 30 w 474"/>
                <a:gd name="T43" fmla="*/ 120 h 156"/>
                <a:gd name="T44" fmla="*/ 10 w 474"/>
                <a:gd name="T45" fmla="*/ 128 h 156"/>
                <a:gd name="T46" fmla="*/ 10 w 474"/>
                <a:gd name="T47" fmla="*/ 128 h 156"/>
                <a:gd name="T48" fmla="*/ 6 w 474"/>
                <a:gd name="T49" fmla="*/ 130 h 156"/>
                <a:gd name="T50" fmla="*/ 2 w 474"/>
                <a:gd name="T51" fmla="*/ 132 h 156"/>
                <a:gd name="T52" fmla="*/ 0 w 474"/>
                <a:gd name="T53" fmla="*/ 138 h 156"/>
                <a:gd name="T54" fmla="*/ 0 w 474"/>
                <a:gd name="T55" fmla="*/ 142 h 156"/>
                <a:gd name="T56" fmla="*/ 0 w 474"/>
                <a:gd name="T57" fmla="*/ 148 h 156"/>
                <a:gd name="T58" fmla="*/ 2 w 474"/>
                <a:gd name="T59" fmla="*/ 152 h 156"/>
                <a:gd name="T60" fmla="*/ 6 w 474"/>
                <a:gd name="T61" fmla="*/ 154 h 156"/>
                <a:gd name="T62" fmla="*/ 10 w 474"/>
                <a:gd name="T63" fmla="*/ 156 h 156"/>
                <a:gd name="T64" fmla="*/ 236 w 474"/>
                <a:gd name="T65" fmla="*/ 156 h 156"/>
                <a:gd name="T66" fmla="*/ 464 w 474"/>
                <a:gd name="T67" fmla="*/ 156 h 156"/>
                <a:gd name="T68" fmla="*/ 464 w 474"/>
                <a:gd name="T69" fmla="*/ 156 h 156"/>
                <a:gd name="T70" fmla="*/ 468 w 474"/>
                <a:gd name="T71" fmla="*/ 154 h 156"/>
                <a:gd name="T72" fmla="*/ 472 w 474"/>
                <a:gd name="T73" fmla="*/ 152 h 156"/>
                <a:gd name="T74" fmla="*/ 474 w 474"/>
                <a:gd name="T75" fmla="*/ 148 h 156"/>
                <a:gd name="T76" fmla="*/ 474 w 474"/>
                <a:gd name="T77" fmla="*/ 142 h 156"/>
                <a:gd name="T78" fmla="*/ 472 w 474"/>
                <a:gd name="T79" fmla="*/ 138 h 156"/>
                <a:gd name="T80" fmla="*/ 470 w 474"/>
                <a:gd name="T81" fmla="*/ 132 h 156"/>
                <a:gd name="T82" fmla="*/ 468 w 474"/>
                <a:gd name="T83" fmla="*/ 130 h 156"/>
                <a:gd name="T84" fmla="*/ 464 w 474"/>
                <a:gd name="T85" fmla="*/ 128 h 156"/>
                <a:gd name="T86" fmla="*/ 464 w 474"/>
                <a:gd name="T87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156">
                  <a:moveTo>
                    <a:pt x="464" y="128"/>
                  </a:moveTo>
                  <a:lnTo>
                    <a:pt x="464" y="128"/>
                  </a:lnTo>
                  <a:lnTo>
                    <a:pt x="444" y="120"/>
                  </a:lnTo>
                  <a:lnTo>
                    <a:pt x="428" y="112"/>
                  </a:lnTo>
                  <a:lnTo>
                    <a:pt x="416" y="100"/>
                  </a:lnTo>
                  <a:lnTo>
                    <a:pt x="406" y="86"/>
                  </a:lnTo>
                  <a:lnTo>
                    <a:pt x="400" y="70"/>
                  </a:lnTo>
                  <a:lnTo>
                    <a:pt x="396" y="54"/>
                  </a:lnTo>
                  <a:lnTo>
                    <a:pt x="394" y="34"/>
                  </a:lnTo>
                  <a:lnTo>
                    <a:pt x="392" y="14"/>
                  </a:lnTo>
                  <a:lnTo>
                    <a:pt x="392" y="0"/>
                  </a:lnTo>
                  <a:lnTo>
                    <a:pt x="236" y="0"/>
                  </a:lnTo>
                  <a:lnTo>
                    <a:pt x="82" y="0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34"/>
                  </a:lnTo>
                  <a:lnTo>
                    <a:pt x="78" y="54"/>
                  </a:lnTo>
                  <a:lnTo>
                    <a:pt x="74" y="70"/>
                  </a:lnTo>
                  <a:lnTo>
                    <a:pt x="68" y="86"/>
                  </a:lnTo>
                  <a:lnTo>
                    <a:pt x="58" y="100"/>
                  </a:lnTo>
                  <a:lnTo>
                    <a:pt x="46" y="112"/>
                  </a:lnTo>
                  <a:lnTo>
                    <a:pt x="30" y="12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2" y="132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6" y="154"/>
                  </a:lnTo>
                  <a:lnTo>
                    <a:pt x="10" y="156"/>
                  </a:lnTo>
                  <a:lnTo>
                    <a:pt x="236" y="156"/>
                  </a:lnTo>
                  <a:lnTo>
                    <a:pt x="464" y="156"/>
                  </a:lnTo>
                  <a:lnTo>
                    <a:pt x="464" y="156"/>
                  </a:lnTo>
                  <a:lnTo>
                    <a:pt x="468" y="154"/>
                  </a:lnTo>
                  <a:lnTo>
                    <a:pt x="472" y="152"/>
                  </a:lnTo>
                  <a:lnTo>
                    <a:pt x="474" y="148"/>
                  </a:lnTo>
                  <a:lnTo>
                    <a:pt x="474" y="142"/>
                  </a:lnTo>
                  <a:lnTo>
                    <a:pt x="472" y="138"/>
                  </a:lnTo>
                  <a:lnTo>
                    <a:pt x="470" y="132"/>
                  </a:lnTo>
                  <a:lnTo>
                    <a:pt x="468" y="130"/>
                  </a:lnTo>
                  <a:lnTo>
                    <a:pt x="464" y="128"/>
                  </a:lnTo>
                  <a:lnTo>
                    <a:pt x="464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83" y="1577311"/>
            <a:ext cx="4319467" cy="3176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图片 31" descr="图片包含 屏幕截图&#10;&#10;描述已自动生成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6" y="1233866"/>
            <a:ext cx="2271787" cy="431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图片 32" descr="图片包含 屏幕截图&#10;&#10;描述已自动生成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1" y="1194181"/>
            <a:ext cx="2478195" cy="439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图片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7" y="1220690"/>
            <a:ext cx="2529973" cy="439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5463304" y="1537588"/>
            <a:ext cx="352978" cy="3216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2371" y="5895568"/>
            <a:ext cx="1397168" cy="400356"/>
            <a:chOff x="708604" y="5894257"/>
            <a:chExt cx="1397168" cy="400356"/>
          </a:xfrm>
        </p:grpSpPr>
        <p:sp>
          <p:nvSpPr>
            <p:cNvPr id="90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00369" y="589425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基本信息</a:t>
              </a:r>
              <a:endParaRPr lang="zh-CN" altLang="en-US" sz="16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88944" y="5902848"/>
            <a:ext cx="1397168" cy="400356"/>
            <a:chOff x="708604" y="5894257"/>
            <a:chExt cx="1397168" cy="400356"/>
          </a:xfrm>
        </p:grpSpPr>
        <p:sp>
          <p:nvSpPr>
            <p:cNvPr id="39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00369" y="589425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返程信息</a:t>
              </a:r>
              <a:endParaRPr lang="zh-CN" altLang="en-US" sz="1600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7000" y="6424116"/>
            <a:ext cx="1397168" cy="400356"/>
            <a:chOff x="708604" y="5894257"/>
            <a:chExt cx="1397168" cy="400356"/>
          </a:xfrm>
        </p:grpSpPr>
        <p:sp>
          <p:nvSpPr>
            <p:cNvPr id="42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00369" y="589425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身体状况</a:t>
              </a:r>
              <a:endParaRPr lang="zh-CN" altLang="en-US" sz="16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088944" y="6403507"/>
            <a:ext cx="1807537" cy="400356"/>
            <a:chOff x="708604" y="5894257"/>
            <a:chExt cx="1807537" cy="400356"/>
          </a:xfrm>
        </p:grpSpPr>
        <p:sp>
          <p:nvSpPr>
            <p:cNvPr id="45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00369" y="589425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外来人员登记</a:t>
              </a:r>
              <a:endParaRPr lang="zh-CN" altLang="en-US" sz="16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657475" y="5045670"/>
            <a:ext cx="1807537" cy="400356"/>
            <a:chOff x="708604" y="5894257"/>
            <a:chExt cx="1807537" cy="400356"/>
          </a:xfrm>
        </p:grpSpPr>
        <p:sp>
          <p:nvSpPr>
            <p:cNvPr id="48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00369" y="589425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人员数量统计</a:t>
              </a:r>
              <a:endParaRPr lang="zh-CN" altLang="en-US" sz="16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105597" y="5049965"/>
            <a:ext cx="1807537" cy="400356"/>
            <a:chOff x="708604" y="5894257"/>
            <a:chExt cx="1807537" cy="400356"/>
          </a:xfrm>
        </p:grpSpPr>
        <p:sp>
          <p:nvSpPr>
            <p:cNvPr id="51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00369" y="589425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异常事件统计</a:t>
              </a:r>
              <a:endParaRPr lang="zh-CN" altLang="en-US" sz="16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657475" y="5570565"/>
            <a:ext cx="2423090" cy="400356"/>
            <a:chOff x="708604" y="5894257"/>
            <a:chExt cx="2423090" cy="400356"/>
          </a:xfrm>
        </p:grpSpPr>
        <p:sp>
          <p:nvSpPr>
            <p:cNvPr id="54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00369" y="5894257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各单位人员数量统计</a:t>
              </a:r>
              <a:endParaRPr lang="zh-CN" altLang="en-US" sz="16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105597" y="5544765"/>
            <a:ext cx="2012722" cy="400356"/>
            <a:chOff x="708604" y="5894257"/>
            <a:chExt cx="2012722" cy="400356"/>
          </a:xfrm>
        </p:grpSpPr>
        <p:sp>
          <p:nvSpPr>
            <p:cNvPr id="57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100369" y="589425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户籍所在地统计</a:t>
              </a:r>
              <a:endParaRPr lang="zh-CN" altLang="en-US" sz="1600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663328" y="6095460"/>
            <a:ext cx="2217906" cy="400356"/>
            <a:chOff x="708604" y="5894257"/>
            <a:chExt cx="2217906" cy="400356"/>
          </a:xfrm>
        </p:grpSpPr>
        <p:sp>
          <p:nvSpPr>
            <p:cNvPr id="60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00369" y="5894257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春节到住区域统计</a:t>
              </a:r>
              <a:endParaRPr lang="zh-CN" altLang="en-US" sz="16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118254" y="6112467"/>
            <a:ext cx="1807537" cy="400356"/>
            <a:chOff x="708604" y="5894257"/>
            <a:chExt cx="1807537" cy="400356"/>
          </a:xfrm>
        </p:grpSpPr>
        <p:sp>
          <p:nvSpPr>
            <p:cNvPr id="65" name="Freeform 94"/>
            <p:cNvSpPr>
              <a:spLocks noEditPoints="1"/>
            </p:cNvSpPr>
            <p:nvPr/>
          </p:nvSpPr>
          <p:spPr bwMode="auto">
            <a:xfrm>
              <a:off x="708604" y="5902848"/>
              <a:ext cx="391765" cy="391765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80" y="4"/>
                </a:cxn>
                <a:cxn ang="0">
                  <a:pos x="138" y="18"/>
                </a:cxn>
                <a:cxn ang="0">
                  <a:pos x="100" y="38"/>
                </a:cxn>
                <a:cxn ang="0">
                  <a:pos x="66" y="66"/>
                </a:cxn>
                <a:cxn ang="0">
                  <a:pos x="38" y="98"/>
                </a:cxn>
                <a:cxn ang="0">
                  <a:pos x="18" y="136"/>
                </a:cxn>
                <a:cxn ang="0">
                  <a:pos x="6" y="178"/>
                </a:cxn>
                <a:cxn ang="0">
                  <a:pos x="0" y="224"/>
                </a:cxn>
                <a:cxn ang="0">
                  <a:pos x="2" y="246"/>
                </a:cxn>
                <a:cxn ang="0">
                  <a:pos x="10" y="290"/>
                </a:cxn>
                <a:cxn ang="0">
                  <a:pos x="28" y="330"/>
                </a:cxn>
                <a:cxn ang="0">
                  <a:pos x="52" y="366"/>
                </a:cxn>
                <a:cxn ang="0">
                  <a:pos x="82" y="396"/>
                </a:cxn>
                <a:cxn ang="0">
                  <a:pos x="118" y="420"/>
                </a:cxn>
                <a:cxn ang="0">
                  <a:pos x="158" y="438"/>
                </a:cxn>
                <a:cxn ang="0">
                  <a:pos x="202" y="446"/>
                </a:cxn>
                <a:cxn ang="0">
                  <a:pos x="224" y="448"/>
                </a:cxn>
                <a:cxn ang="0">
                  <a:pos x="270" y="444"/>
                </a:cxn>
                <a:cxn ang="0">
                  <a:pos x="312" y="430"/>
                </a:cxn>
                <a:cxn ang="0">
                  <a:pos x="350" y="410"/>
                </a:cxn>
                <a:cxn ang="0">
                  <a:pos x="382" y="382"/>
                </a:cxn>
                <a:cxn ang="0">
                  <a:pos x="410" y="350"/>
                </a:cxn>
                <a:cxn ang="0">
                  <a:pos x="430" y="312"/>
                </a:cxn>
                <a:cxn ang="0">
                  <a:pos x="444" y="270"/>
                </a:cxn>
                <a:cxn ang="0">
                  <a:pos x="448" y="224"/>
                </a:cxn>
                <a:cxn ang="0">
                  <a:pos x="448" y="202"/>
                </a:cxn>
                <a:cxn ang="0">
                  <a:pos x="438" y="158"/>
                </a:cxn>
                <a:cxn ang="0">
                  <a:pos x="422" y="118"/>
                </a:cxn>
                <a:cxn ang="0">
                  <a:pos x="398" y="82"/>
                </a:cxn>
                <a:cxn ang="0">
                  <a:pos x="366" y="52"/>
                </a:cxn>
                <a:cxn ang="0">
                  <a:pos x="332" y="28"/>
                </a:cxn>
                <a:cxn ang="0">
                  <a:pos x="292" y="10"/>
                </a:cxn>
                <a:cxn ang="0">
                  <a:pos x="248" y="2"/>
                </a:cxn>
                <a:cxn ang="0">
                  <a:pos x="224" y="0"/>
                </a:cxn>
                <a:cxn ang="0">
                  <a:pos x="86" y="224"/>
                </a:cxn>
                <a:cxn ang="0">
                  <a:pos x="190" y="248"/>
                </a:cxn>
                <a:cxn ang="0">
                  <a:pos x="364" y="154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24" y="0"/>
                  </a:lnTo>
                  <a:lnTo>
                    <a:pt x="202" y="2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18" y="28"/>
                  </a:lnTo>
                  <a:lnTo>
                    <a:pt x="100" y="38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2" y="82"/>
                  </a:lnTo>
                  <a:lnTo>
                    <a:pt x="38" y="98"/>
                  </a:lnTo>
                  <a:lnTo>
                    <a:pt x="28" y="118"/>
                  </a:lnTo>
                  <a:lnTo>
                    <a:pt x="18" y="136"/>
                  </a:lnTo>
                  <a:lnTo>
                    <a:pt x="10" y="158"/>
                  </a:lnTo>
                  <a:lnTo>
                    <a:pt x="6" y="178"/>
                  </a:lnTo>
                  <a:lnTo>
                    <a:pt x="2" y="20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46"/>
                  </a:lnTo>
                  <a:lnTo>
                    <a:pt x="6" y="270"/>
                  </a:lnTo>
                  <a:lnTo>
                    <a:pt x="10" y="290"/>
                  </a:lnTo>
                  <a:lnTo>
                    <a:pt x="18" y="312"/>
                  </a:lnTo>
                  <a:lnTo>
                    <a:pt x="28" y="330"/>
                  </a:lnTo>
                  <a:lnTo>
                    <a:pt x="38" y="350"/>
                  </a:lnTo>
                  <a:lnTo>
                    <a:pt x="52" y="366"/>
                  </a:lnTo>
                  <a:lnTo>
                    <a:pt x="66" y="382"/>
                  </a:lnTo>
                  <a:lnTo>
                    <a:pt x="82" y="396"/>
                  </a:lnTo>
                  <a:lnTo>
                    <a:pt x="100" y="410"/>
                  </a:lnTo>
                  <a:lnTo>
                    <a:pt x="118" y="420"/>
                  </a:lnTo>
                  <a:lnTo>
                    <a:pt x="138" y="430"/>
                  </a:lnTo>
                  <a:lnTo>
                    <a:pt x="158" y="438"/>
                  </a:lnTo>
                  <a:lnTo>
                    <a:pt x="180" y="444"/>
                  </a:lnTo>
                  <a:lnTo>
                    <a:pt x="202" y="446"/>
                  </a:lnTo>
                  <a:lnTo>
                    <a:pt x="224" y="448"/>
                  </a:lnTo>
                  <a:lnTo>
                    <a:pt x="224" y="448"/>
                  </a:lnTo>
                  <a:lnTo>
                    <a:pt x="248" y="446"/>
                  </a:lnTo>
                  <a:lnTo>
                    <a:pt x="270" y="444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2" y="420"/>
                  </a:lnTo>
                  <a:lnTo>
                    <a:pt x="350" y="410"/>
                  </a:lnTo>
                  <a:lnTo>
                    <a:pt x="366" y="396"/>
                  </a:lnTo>
                  <a:lnTo>
                    <a:pt x="382" y="382"/>
                  </a:lnTo>
                  <a:lnTo>
                    <a:pt x="398" y="366"/>
                  </a:lnTo>
                  <a:lnTo>
                    <a:pt x="410" y="350"/>
                  </a:lnTo>
                  <a:lnTo>
                    <a:pt x="422" y="330"/>
                  </a:lnTo>
                  <a:lnTo>
                    <a:pt x="430" y="312"/>
                  </a:lnTo>
                  <a:lnTo>
                    <a:pt x="438" y="290"/>
                  </a:lnTo>
                  <a:lnTo>
                    <a:pt x="444" y="270"/>
                  </a:lnTo>
                  <a:lnTo>
                    <a:pt x="448" y="246"/>
                  </a:lnTo>
                  <a:lnTo>
                    <a:pt x="448" y="224"/>
                  </a:lnTo>
                  <a:lnTo>
                    <a:pt x="448" y="224"/>
                  </a:lnTo>
                  <a:lnTo>
                    <a:pt x="448" y="202"/>
                  </a:lnTo>
                  <a:lnTo>
                    <a:pt x="444" y="178"/>
                  </a:lnTo>
                  <a:lnTo>
                    <a:pt x="438" y="158"/>
                  </a:lnTo>
                  <a:lnTo>
                    <a:pt x="430" y="136"/>
                  </a:lnTo>
                  <a:lnTo>
                    <a:pt x="422" y="118"/>
                  </a:lnTo>
                  <a:lnTo>
                    <a:pt x="410" y="98"/>
                  </a:lnTo>
                  <a:lnTo>
                    <a:pt x="398" y="82"/>
                  </a:lnTo>
                  <a:lnTo>
                    <a:pt x="382" y="66"/>
                  </a:lnTo>
                  <a:lnTo>
                    <a:pt x="366" y="52"/>
                  </a:lnTo>
                  <a:lnTo>
                    <a:pt x="350" y="38"/>
                  </a:lnTo>
                  <a:lnTo>
                    <a:pt x="332" y="28"/>
                  </a:lnTo>
                  <a:lnTo>
                    <a:pt x="312" y="18"/>
                  </a:lnTo>
                  <a:lnTo>
                    <a:pt x="292" y="10"/>
                  </a:lnTo>
                  <a:lnTo>
                    <a:pt x="270" y="4"/>
                  </a:lnTo>
                  <a:lnTo>
                    <a:pt x="248" y="2"/>
                  </a:lnTo>
                  <a:lnTo>
                    <a:pt x="224" y="0"/>
                  </a:lnTo>
                  <a:lnTo>
                    <a:pt x="224" y="0"/>
                  </a:lnTo>
                  <a:close/>
                  <a:moveTo>
                    <a:pt x="190" y="328"/>
                  </a:moveTo>
                  <a:lnTo>
                    <a:pt x="86" y="224"/>
                  </a:lnTo>
                  <a:lnTo>
                    <a:pt x="126" y="184"/>
                  </a:lnTo>
                  <a:lnTo>
                    <a:pt x="190" y="248"/>
                  </a:lnTo>
                  <a:lnTo>
                    <a:pt x="324" y="114"/>
                  </a:lnTo>
                  <a:lnTo>
                    <a:pt x="364" y="154"/>
                  </a:lnTo>
                  <a:lnTo>
                    <a:pt x="190" y="32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u="sng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00369" y="5894257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来访人员统计</a:t>
              </a:r>
              <a:endParaRPr lang="zh-CN" altLang="en-US" sz="1600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84619" y="4968224"/>
            <a:ext cx="4246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latin typeface="+mn-ea"/>
              </a:rPr>
              <a:t>形成人员档案</a:t>
            </a:r>
            <a:endParaRPr lang="en-US" altLang="zh-CN" sz="1600" b="1" dirty="0"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发现异常及时预警</a:t>
            </a:r>
            <a:endParaRPr lang="en-US" altLang="zh-CN" sz="1600" b="1" dirty="0"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预警方式：短信、推送、语音提醒、门禁禁行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503930" y="4753610"/>
            <a:ext cx="4153535" cy="1190625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tags/tag1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41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637133096905290509</Template>
  <TotalTime>0</TotalTime>
  <Words>2407</Words>
  <Application>WPS 演示</Application>
  <PresentationFormat>宽屏</PresentationFormat>
  <Paragraphs>437</Paragraphs>
  <Slides>30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宋体</vt:lpstr>
      <vt:lpstr>Wingdings</vt:lpstr>
      <vt:lpstr>Arial</vt:lpstr>
      <vt:lpstr>微软雅黑</vt:lpstr>
      <vt:lpstr>经典综艺体简</vt:lpstr>
      <vt:lpstr>Times New Roman</vt:lpstr>
      <vt:lpstr>Adobe 仿宋 Std R</vt:lpstr>
      <vt:lpstr>仿宋</vt:lpstr>
      <vt:lpstr>黑体</vt:lpstr>
      <vt:lpstr>Calibri</vt:lpstr>
      <vt:lpstr>华文黑体</vt:lpstr>
      <vt:lpstr>Verdana</vt:lpstr>
      <vt:lpstr>Arial Unicode MS</vt:lpstr>
      <vt:lpstr>等线</vt:lpstr>
      <vt:lpstr>方正正中黑简体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admin</cp:lastModifiedBy>
  <cp:revision>261</cp:revision>
  <dcterms:created xsi:type="dcterms:W3CDTF">2017-07-23T22:41:00Z</dcterms:created>
  <dcterms:modified xsi:type="dcterms:W3CDTF">2020-02-26T03:21:47Z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